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9" r:id="rId4"/>
    <p:sldId id="258" r:id="rId5"/>
    <p:sldId id="260" r:id="rId6"/>
    <p:sldId id="308" r:id="rId7"/>
    <p:sldId id="343" r:id="rId8"/>
    <p:sldId id="344" r:id="rId9"/>
    <p:sldId id="348" r:id="rId10"/>
    <p:sldId id="350" r:id="rId11"/>
    <p:sldId id="264" r:id="rId12"/>
    <p:sldId id="309" r:id="rId13"/>
    <p:sldId id="261" r:id="rId14"/>
    <p:sldId id="262" r:id="rId15"/>
    <p:sldId id="263" r:id="rId16"/>
    <p:sldId id="265" r:id="rId17"/>
    <p:sldId id="266" r:id="rId18"/>
    <p:sldId id="267" r:id="rId19"/>
    <p:sldId id="271" r:id="rId20"/>
    <p:sldId id="354" r:id="rId21"/>
    <p:sldId id="268" r:id="rId22"/>
    <p:sldId id="314" r:id="rId23"/>
    <p:sldId id="273"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300" r:id="rId45"/>
    <p:sldId id="301" r:id="rId46"/>
    <p:sldId id="303" r:id="rId47"/>
    <p:sldId id="302" r:id="rId48"/>
    <p:sldId id="304" r:id="rId49"/>
    <p:sldId id="305" r:id="rId50"/>
    <p:sldId id="306" r:id="rId51"/>
    <p:sldId id="351" r:id="rId52"/>
    <p:sldId id="352" r:id="rId53"/>
    <p:sldId id="353" r:id="rId54"/>
    <p:sldId id="316" r:id="rId55"/>
    <p:sldId id="330" r:id="rId56"/>
    <p:sldId id="315" r:id="rId57"/>
    <p:sldId id="317" r:id="rId58"/>
    <p:sldId id="329" r:id="rId59"/>
    <p:sldId id="331" r:id="rId60"/>
    <p:sldId id="332" r:id="rId61"/>
    <p:sldId id="333" r:id="rId62"/>
    <p:sldId id="334" r:id="rId63"/>
    <p:sldId id="335" r:id="rId64"/>
    <p:sldId id="336" r:id="rId65"/>
    <p:sldId id="337" r:id="rId66"/>
    <p:sldId id="338" r:id="rId67"/>
    <p:sldId id="339" r:id="rId68"/>
    <p:sldId id="340" r:id="rId69"/>
    <p:sldId id="341" r:id="rId70"/>
    <p:sldId id="30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2" autoAdjust="0"/>
    <p:restoredTop sz="94660"/>
  </p:normalViewPr>
  <p:slideViewPr>
    <p:cSldViewPr snapToGrid="0">
      <p:cViewPr varScale="1">
        <p:scale>
          <a:sx n="79" d="100"/>
          <a:sy n="79"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670D5-468E-470F-A505-E9A772AB409A}" type="datetimeFigureOut">
              <a:rPr lang="en-PH" smtClean="0"/>
              <a:t>25/02/2025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9281A-A060-4AFB-B955-3070D360D80E}" type="slidenum">
              <a:rPr lang="en-PH" smtClean="0"/>
              <a:t>‹#›</a:t>
            </a:fld>
            <a:endParaRPr lang="en-PH"/>
          </a:p>
        </p:txBody>
      </p:sp>
    </p:spTree>
    <p:extLst>
      <p:ext uri="{BB962C8B-B14F-4D97-AF65-F5344CB8AC3E}">
        <p14:creationId xmlns:p14="http://schemas.microsoft.com/office/powerpoint/2010/main" val="95728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889281A-A060-4AFB-B955-3070D360D80E}" type="slidenum">
              <a:rPr lang="en-PH" smtClean="0"/>
              <a:t>8</a:t>
            </a:fld>
            <a:endParaRPr lang="en-PH"/>
          </a:p>
        </p:txBody>
      </p:sp>
    </p:spTree>
    <p:extLst>
      <p:ext uri="{BB962C8B-B14F-4D97-AF65-F5344CB8AC3E}">
        <p14:creationId xmlns:p14="http://schemas.microsoft.com/office/powerpoint/2010/main" val="268492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37B20-566E-1FFD-077E-7DAD7EAAA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3D036-596D-A210-1303-5D19A8C4C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738EF-562F-40F5-D81B-D433FC596D83}"/>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6CAAF1E9-F091-543B-89D8-7C5EC0C8D012}"/>
              </a:ext>
            </a:extLst>
          </p:cNvPr>
          <p:cNvSpPr>
            <a:spLocks noGrp="1"/>
          </p:cNvSpPr>
          <p:nvPr>
            <p:ph type="sldNum" sz="quarter" idx="5"/>
          </p:nvPr>
        </p:nvSpPr>
        <p:spPr/>
        <p:txBody>
          <a:bodyPr/>
          <a:lstStyle/>
          <a:p>
            <a:fld id="{C889281A-A060-4AFB-B955-3070D360D80E}" type="slidenum">
              <a:rPr lang="en-PH" smtClean="0"/>
              <a:t>9</a:t>
            </a:fld>
            <a:endParaRPr lang="en-PH"/>
          </a:p>
        </p:txBody>
      </p:sp>
    </p:spTree>
    <p:extLst>
      <p:ext uri="{BB962C8B-B14F-4D97-AF65-F5344CB8AC3E}">
        <p14:creationId xmlns:p14="http://schemas.microsoft.com/office/powerpoint/2010/main" val="4929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D2FC-F980-62C2-91DE-808699436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700F8-EA5D-77A5-457E-AF79EC204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F332C-0641-D871-CE3D-E14DF772CA25}"/>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5F837900-A7E1-645A-852C-C93E82D96995}"/>
              </a:ext>
            </a:extLst>
          </p:cNvPr>
          <p:cNvSpPr>
            <a:spLocks noGrp="1"/>
          </p:cNvSpPr>
          <p:nvPr>
            <p:ph type="sldNum" sz="quarter" idx="5"/>
          </p:nvPr>
        </p:nvSpPr>
        <p:spPr/>
        <p:txBody>
          <a:bodyPr/>
          <a:lstStyle/>
          <a:p>
            <a:fld id="{C889281A-A060-4AFB-B955-3070D360D80E}" type="slidenum">
              <a:rPr lang="en-PH" smtClean="0"/>
              <a:t>10</a:t>
            </a:fld>
            <a:endParaRPr lang="en-PH"/>
          </a:p>
        </p:txBody>
      </p:sp>
    </p:spTree>
    <p:extLst>
      <p:ext uri="{BB962C8B-B14F-4D97-AF65-F5344CB8AC3E}">
        <p14:creationId xmlns:p14="http://schemas.microsoft.com/office/powerpoint/2010/main" val="249333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AD39-DAC6-CC0A-8990-3AA46A79CF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BBA8A701-54B1-3080-F4E2-461AB33A92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1670F770-E747-6B92-E407-8BC3F8C9D6EB}"/>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0D91D8A2-1814-E0EC-0F9E-09B43B2F755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772A91DD-A722-942D-15AA-1C81A96C728A}"/>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263237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E0096-BDBE-C74C-D071-FF10174345B0}"/>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F1FC2806-6FD3-5E84-A17D-65F19FEA39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C501B430-6412-B14D-BF5A-CAD2C0C0E6F1}"/>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90BA9BCB-1DA1-2737-B9F1-4F4D660B005E}"/>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DBE5B06-67D5-D6B9-02FA-3B035AA5B736}"/>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348638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473E3-4B6D-F601-5163-A286F60417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5EBE2A30-D1FB-5C1D-2D64-60A6EBD06A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F325AC2-7F03-3CC8-FEED-06FD51865431}"/>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A30F4B4D-F9FB-8333-2D36-109B7CC9861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F58B9515-032C-D35C-91E5-4E8A6DD4BF49}"/>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117350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774D-93AD-91FF-FD42-59CD34141CE3}"/>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622FAD5B-A61F-AF6F-027C-2CFA38702A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28C952B-A58B-E86E-4896-76AB01CCFFA8}"/>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7CA009D0-11C6-522B-DC75-DF4985EE698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E2EDF49-4790-A51C-BE7B-73716CBCFB0C}"/>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732642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47A-BB55-9C5F-4792-DE81127FE4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9A1EFEAF-5CFD-EAB3-08E5-0AEEDC0B3E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88DE-6675-BE9E-6DCB-C090676443C1}"/>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1DB6D670-5C26-2E5E-D8A1-59190534281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5020D57-9ED2-A727-0A90-8A2F8426E826}"/>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295525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D817-14CE-732D-0CDD-32671DDBB0C6}"/>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C884898E-17D8-5FD6-B48A-C301B5FB3A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A8FF6AAE-6B44-9317-8568-C0C12BD80A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3A5A66FE-A627-3120-C64B-90B0A0D9C2A7}"/>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6" name="Footer Placeholder 5">
            <a:extLst>
              <a:ext uri="{FF2B5EF4-FFF2-40B4-BE49-F238E27FC236}">
                <a16:creationId xmlns:a16="http://schemas.microsoft.com/office/drawing/2014/main" id="{84EC2A13-1267-A5A6-3C3A-3E44E75DA4CC}"/>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0A4B2722-C60A-50E8-99AC-89CB78B3CF09}"/>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399308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C3BA-D4BB-02E3-2A7D-FADDD07929D3}"/>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53FF9D82-7F15-7CF2-0C92-B1C3C263A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CE359D-3822-2812-231D-E8DED84D7B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B8207982-C72F-524C-5F8C-9DEE12C714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B8B0D6-87B9-7614-A485-36112B495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220A8297-D51E-A0A7-6415-D2BBC7D2CBD9}"/>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8" name="Footer Placeholder 7">
            <a:extLst>
              <a:ext uri="{FF2B5EF4-FFF2-40B4-BE49-F238E27FC236}">
                <a16:creationId xmlns:a16="http://schemas.microsoft.com/office/drawing/2014/main" id="{2581D11D-358B-D061-8BBD-3BF1F9BF5316}"/>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91C8C498-56F9-9448-3034-E8261B433A59}"/>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358323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B4DD-9CF3-EE3D-DE31-BE6E7F264800}"/>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FECA6229-CC9B-FF70-F39E-DE52BA65C233}"/>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4" name="Footer Placeholder 3">
            <a:extLst>
              <a:ext uri="{FF2B5EF4-FFF2-40B4-BE49-F238E27FC236}">
                <a16:creationId xmlns:a16="http://schemas.microsoft.com/office/drawing/2014/main" id="{80C9DBB2-EE4D-84FF-2CBB-FC4A88BB5804}"/>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A6EBD7B7-B6A6-0AEE-BDDB-3EECE2B85B82}"/>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226647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EB55C6-A072-7F19-BB44-688BC42FF37E}"/>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3" name="Footer Placeholder 2">
            <a:extLst>
              <a:ext uri="{FF2B5EF4-FFF2-40B4-BE49-F238E27FC236}">
                <a16:creationId xmlns:a16="http://schemas.microsoft.com/office/drawing/2014/main" id="{FC448441-5329-0B86-991F-24FE6E6C1FAC}"/>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5C51058E-3A71-35EA-32CF-7EA4B1829A3B}"/>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420347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23B2-C1CE-D172-5BB7-481EE6B2C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914241CE-1BEF-47B9-3115-B53D883FD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90472EF3-C620-BC66-985D-249B5090C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4FFE87-79D0-9E79-8068-089465964358}"/>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6" name="Footer Placeholder 5">
            <a:extLst>
              <a:ext uri="{FF2B5EF4-FFF2-40B4-BE49-F238E27FC236}">
                <a16:creationId xmlns:a16="http://schemas.microsoft.com/office/drawing/2014/main" id="{A82E9367-EED3-6ABC-D046-80FFA52FF2AB}"/>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EE57D777-E72A-9614-70A5-B5A642931742}"/>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395048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16C46-6284-EAF2-FCF1-E52C293EF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45EFB888-9DDA-1C19-9C5F-9E69CF243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0A38CBE7-D3C1-C56F-EA0E-A70281032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96DF9-855F-96EF-92AE-B2613AE5A40F}"/>
              </a:ext>
            </a:extLst>
          </p:cNvPr>
          <p:cNvSpPr>
            <a:spLocks noGrp="1"/>
          </p:cNvSpPr>
          <p:nvPr>
            <p:ph type="dt" sz="half" idx="10"/>
          </p:nvPr>
        </p:nvSpPr>
        <p:spPr/>
        <p:txBody>
          <a:bodyPr/>
          <a:lstStyle/>
          <a:p>
            <a:fld id="{A4BAD9FE-F319-4B27-AE0D-6BD4F86CBD7E}" type="datetimeFigureOut">
              <a:rPr lang="en-PH" smtClean="0"/>
              <a:t>25/02/2025</a:t>
            </a:fld>
            <a:endParaRPr lang="en-PH"/>
          </a:p>
        </p:txBody>
      </p:sp>
      <p:sp>
        <p:nvSpPr>
          <p:cNvPr id="6" name="Footer Placeholder 5">
            <a:extLst>
              <a:ext uri="{FF2B5EF4-FFF2-40B4-BE49-F238E27FC236}">
                <a16:creationId xmlns:a16="http://schemas.microsoft.com/office/drawing/2014/main" id="{363A603E-038F-FDF8-DF4A-F60FCF52B49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751E4912-87AE-D485-65D4-F1F5E8150CA2}"/>
              </a:ext>
            </a:extLst>
          </p:cNvPr>
          <p:cNvSpPr>
            <a:spLocks noGrp="1"/>
          </p:cNvSpPr>
          <p:nvPr>
            <p:ph type="sldNum" sz="quarter" idx="12"/>
          </p:nvPr>
        </p:nvSpPr>
        <p:spPr/>
        <p:txBody>
          <a:bodyPr/>
          <a:lstStyle/>
          <a:p>
            <a:fld id="{E9D42F58-7791-4503-93DC-F329456CD763}" type="slidenum">
              <a:rPr lang="en-PH" smtClean="0"/>
              <a:t>‹#›</a:t>
            </a:fld>
            <a:endParaRPr lang="en-PH"/>
          </a:p>
        </p:txBody>
      </p:sp>
    </p:spTree>
    <p:extLst>
      <p:ext uri="{BB962C8B-B14F-4D97-AF65-F5344CB8AC3E}">
        <p14:creationId xmlns:p14="http://schemas.microsoft.com/office/powerpoint/2010/main" val="198997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EDFA4-E653-B486-F585-1254BC36C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158BF50E-CA2E-91F7-5553-D1721C5966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F083F419-E1FA-D446-7A72-4EFFA67D8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BAD9FE-F319-4B27-AE0D-6BD4F86CBD7E}" type="datetimeFigureOut">
              <a:rPr lang="en-PH" smtClean="0"/>
              <a:t>25/02/2025</a:t>
            </a:fld>
            <a:endParaRPr lang="en-PH"/>
          </a:p>
        </p:txBody>
      </p:sp>
      <p:sp>
        <p:nvSpPr>
          <p:cNvPr id="5" name="Footer Placeholder 4">
            <a:extLst>
              <a:ext uri="{FF2B5EF4-FFF2-40B4-BE49-F238E27FC236}">
                <a16:creationId xmlns:a16="http://schemas.microsoft.com/office/drawing/2014/main" id="{2F6A8F5E-2338-3182-2498-92E302F246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H"/>
          </a:p>
        </p:txBody>
      </p:sp>
      <p:sp>
        <p:nvSpPr>
          <p:cNvPr id="6" name="Slide Number Placeholder 5">
            <a:extLst>
              <a:ext uri="{FF2B5EF4-FFF2-40B4-BE49-F238E27FC236}">
                <a16:creationId xmlns:a16="http://schemas.microsoft.com/office/drawing/2014/main" id="{07BFBC2D-BB72-787E-8176-0832B2566D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D42F58-7791-4503-93DC-F329456CD763}" type="slidenum">
              <a:rPr lang="en-PH" smtClean="0"/>
              <a:t>‹#›</a:t>
            </a:fld>
            <a:endParaRPr lang="en-PH"/>
          </a:p>
        </p:txBody>
      </p:sp>
    </p:spTree>
    <p:extLst>
      <p:ext uri="{BB962C8B-B14F-4D97-AF65-F5344CB8AC3E}">
        <p14:creationId xmlns:p14="http://schemas.microsoft.com/office/powerpoint/2010/main" val="1858618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rge building with many windows&#10;&#10;Description automatically generated">
            <a:extLst>
              <a:ext uri="{FF2B5EF4-FFF2-40B4-BE49-F238E27FC236}">
                <a16:creationId xmlns:a16="http://schemas.microsoft.com/office/drawing/2014/main" id="{48F10D5E-BFC6-0CDC-EBAB-371048E38AAF}"/>
              </a:ext>
            </a:extLst>
          </p:cNvPr>
          <p:cNvPicPr>
            <a:picLocks noChangeAspect="1"/>
          </p:cNvPicPr>
          <p:nvPr/>
        </p:nvPicPr>
        <p:blipFill>
          <a:blip r:embed="rId2">
            <a:alphaModFix amt="82000"/>
            <a:extLst>
              <a:ext uri="{BEBA8EAE-BF5A-486C-A8C5-ECC9F3942E4B}">
                <a14:imgProps xmlns:a14="http://schemas.microsoft.com/office/drawing/2010/main">
                  <a14:imgLayer r:embed="rId3">
                    <a14:imgEffect>
                      <a14:sharpenSoften amount="-85000"/>
                    </a14:imgEffect>
                  </a14:imgLayer>
                </a14:imgProps>
              </a:ext>
              <a:ext uri="{28A0092B-C50C-407E-A947-70E740481C1C}">
                <a14:useLocalDpi xmlns:a14="http://schemas.microsoft.com/office/drawing/2010/main" val="0"/>
              </a:ext>
            </a:extLst>
          </a:blip>
          <a:srcRect b="25000"/>
          <a:stretch/>
        </p:blipFill>
        <p:spPr>
          <a:xfrm>
            <a:off x="0" y="1"/>
            <a:ext cx="12192000" cy="6858000"/>
          </a:xfrm>
          <a:prstGeom prst="rect">
            <a:avLst/>
          </a:prstGeom>
          <a:solidFill>
            <a:srgbClr val="FFFFFF">
              <a:shade val="85000"/>
            </a:srgbClr>
          </a:solidFill>
          <a:ln w="190500" cap="rnd">
            <a:solidFill>
              <a:srgbClr val="FFFFFF"/>
            </a:solidFill>
          </a:ln>
          <a:effectLst>
            <a:outerShdw blurRad="520700" algn="tl" rotWithShape="0">
              <a:srgbClr val="000000">
                <a:alpha val="35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descr="A blue and yellow emblem with a sword and a feather&#10;&#10;Description automatically generated">
            <a:extLst>
              <a:ext uri="{FF2B5EF4-FFF2-40B4-BE49-F238E27FC236}">
                <a16:creationId xmlns:a16="http://schemas.microsoft.com/office/drawing/2014/main" id="{60606D29-B572-39D8-3176-5DBBD11315DE}"/>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10247" y="92143"/>
            <a:ext cx="1827884" cy="1827884"/>
          </a:xfrm>
          <a:prstGeom prst="rect">
            <a:avLst/>
          </a:prstGeom>
          <a:effectLst>
            <a:glow rad="1905000">
              <a:schemeClr val="bg1">
                <a:alpha val="23000"/>
              </a:schemeClr>
            </a:glow>
          </a:effectLst>
        </p:spPr>
      </p:pic>
      <p:sp>
        <p:nvSpPr>
          <p:cNvPr id="4" name="Rectangle 3">
            <a:extLst>
              <a:ext uri="{FF2B5EF4-FFF2-40B4-BE49-F238E27FC236}">
                <a16:creationId xmlns:a16="http://schemas.microsoft.com/office/drawing/2014/main" id="{6B2EF697-959A-4A6D-0C8A-21CC46D17D7C}"/>
              </a:ext>
            </a:extLst>
          </p:cNvPr>
          <p:cNvSpPr/>
          <p:nvPr/>
        </p:nvSpPr>
        <p:spPr>
          <a:xfrm>
            <a:off x="904461" y="2067856"/>
            <a:ext cx="10422834" cy="3431748"/>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E8FCE924-F2F8-6CE4-B4F3-5C74F59282C4}"/>
              </a:ext>
            </a:extLst>
          </p:cNvPr>
          <p:cNvSpPr>
            <a:spLocks noGrp="1"/>
          </p:cNvSpPr>
          <p:nvPr>
            <p:ph type="ctrTitle"/>
          </p:nvPr>
        </p:nvSpPr>
        <p:spPr>
          <a:xfrm>
            <a:off x="1024189" y="3051006"/>
            <a:ext cx="10104783" cy="2448598"/>
          </a:xfrm>
        </p:spPr>
        <p:txBody>
          <a:bodyPr>
            <a:noAutofit/>
          </a:bodyPr>
          <a:lstStyle/>
          <a:p>
            <a:r>
              <a:rPr lang="en-US" sz="4800" b="1" spc="-300" dirty="0">
                <a:latin typeface="Helvetica" pitchFamily="2" charset="0"/>
              </a:rPr>
              <a:t>CALENDAR OF ACTIVITIES, RULES AND REGULATIONS ON THE PROHIBITION AGAINST RELEASE, DISBURSEMENT OR EXPENDITURE OF PUBLIC FUNDS</a:t>
            </a:r>
            <a:endParaRPr lang="en-PH" sz="4800" b="1" spc="-300" dirty="0">
              <a:latin typeface="Helvetica" pitchFamily="2" charset="0"/>
            </a:endParaRPr>
          </a:p>
        </p:txBody>
      </p:sp>
      <p:pic>
        <p:nvPicPr>
          <p:cNvPr id="14" name="Picture 13" descr="A logo for a company&#10;&#10;Description automatically generated">
            <a:extLst>
              <a:ext uri="{FF2B5EF4-FFF2-40B4-BE49-F238E27FC236}">
                <a16:creationId xmlns:a16="http://schemas.microsoft.com/office/drawing/2014/main" id="{F5F8A71B-F9C9-E827-59AB-87FB8D9F1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378" y="207641"/>
            <a:ext cx="1596887" cy="1596887"/>
          </a:xfrm>
          <a:prstGeom prst="rect">
            <a:avLst/>
          </a:prstGeom>
        </p:spPr>
      </p:pic>
    </p:spTree>
    <p:extLst>
      <p:ext uri="{BB962C8B-B14F-4D97-AF65-F5344CB8AC3E}">
        <p14:creationId xmlns:p14="http://schemas.microsoft.com/office/powerpoint/2010/main" val="4238396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D18062B-0805-61B1-0473-D9424ECAEB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58BFE-94EF-727A-B5C1-3E8298EED689}"/>
              </a:ext>
            </a:extLst>
          </p:cNvPr>
          <p:cNvSpPr>
            <a:spLocks noGrp="1"/>
          </p:cNvSpPr>
          <p:nvPr>
            <p:ph idx="1"/>
          </p:nvPr>
        </p:nvSpPr>
        <p:spPr>
          <a:xfrm>
            <a:off x="867382" y="687488"/>
            <a:ext cx="11109270" cy="5732767"/>
          </a:xfrm>
        </p:spPr>
        <p:txBody>
          <a:bodyPr>
            <a:normAutofit/>
          </a:bodyPr>
          <a:lstStyle/>
          <a:p>
            <a:pPr marL="457200" lvl="1" indent="0" algn="just">
              <a:buNone/>
            </a:pPr>
            <a:r>
              <a:rPr lang="en-US" sz="3600" u="sng" dirty="0">
                <a:solidFill>
                  <a:srgbClr val="FF0000"/>
                </a:solidFill>
              </a:rPr>
              <a:t>March 28, 2025 (Friday) until May 11, 2025 (Sunday).</a:t>
            </a:r>
            <a:r>
              <a:rPr lang="en-US" sz="3600" dirty="0">
                <a:solidFill>
                  <a:srgbClr val="FF0000"/>
                </a:solidFill>
              </a:rPr>
              <a:t> </a:t>
            </a:r>
          </a:p>
          <a:p>
            <a:pPr marL="457200" lvl="1" indent="0" algn="just">
              <a:buNone/>
            </a:pPr>
            <a:endParaRPr lang="en-US" sz="3600" dirty="0">
              <a:solidFill>
                <a:srgbClr val="FF0000"/>
              </a:solidFill>
            </a:endParaRPr>
          </a:p>
          <a:p>
            <a:pPr marL="457200" lvl="1" indent="0" algn="just">
              <a:buNone/>
            </a:pPr>
            <a:r>
              <a:rPr lang="en-US" sz="3600" dirty="0"/>
              <a:t>Total Ban on Promotion, Salary Increases, Grant of Privileges.</a:t>
            </a:r>
          </a:p>
          <a:p>
            <a:pPr marL="457200" lvl="1" indent="0" algn="just">
              <a:buNone/>
            </a:pPr>
            <a:endParaRPr lang="en-US" sz="3600" dirty="0"/>
          </a:p>
          <a:p>
            <a:pPr marL="457200" lvl="1" indent="0" algn="just">
              <a:buNone/>
            </a:pPr>
            <a:r>
              <a:rPr lang="en-US" sz="3600" dirty="0"/>
              <a:t>Any request for authority to promote government official or employee shall be not accepted or given due course by the Commission.</a:t>
            </a:r>
          </a:p>
          <a:p>
            <a:pPr marL="457200" lvl="1" indent="0" algn="just">
              <a:buNone/>
            </a:pPr>
            <a:endParaRPr lang="en-US" sz="3600" dirty="0"/>
          </a:p>
        </p:txBody>
      </p:sp>
      <p:pic>
        <p:nvPicPr>
          <p:cNvPr id="2" name="Picture 1">
            <a:extLst>
              <a:ext uri="{FF2B5EF4-FFF2-40B4-BE49-F238E27FC236}">
                <a16:creationId xmlns:a16="http://schemas.microsoft.com/office/drawing/2014/main" id="{7BF2AB02-1609-960E-2E60-C60C008347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7000"/>
                    </a14:imgEffect>
                  </a14:imgLayer>
                </a14:imgProps>
              </a:ext>
              <a:ext uri="{28A0092B-C50C-407E-A947-70E740481C1C}">
                <a14:useLocalDpi xmlns:a14="http://schemas.microsoft.com/office/drawing/2010/main" val="0"/>
              </a:ext>
            </a:extLst>
          </a:blip>
          <a:srcRect r="92886"/>
          <a:stretch/>
        </p:blipFill>
        <p:spPr>
          <a:xfrm>
            <a:off x="0" y="0"/>
            <a:ext cx="867382" cy="6858000"/>
          </a:xfrm>
          <a:prstGeom prst="rect">
            <a:avLst/>
          </a:prstGeom>
        </p:spPr>
      </p:pic>
    </p:spTree>
    <p:extLst>
      <p:ext uri="{BB962C8B-B14F-4D97-AF65-F5344CB8AC3E}">
        <p14:creationId xmlns:p14="http://schemas.microsoft.com/office/powerpoint/2010/main" val="21873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9E5DB-9E2F-31F5-3163-54DC6E45B6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0CC0F3-4CA9-97FF-177E-3775E8C819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BC4835F6-BE5D-E74A-DC06-2C15F9BF8D5C}"/>
              </a:ext>
            </a:extLst>
          </p:cNvPr>
          <p:cNvSpPr/>
          <p:nvPr/>
        </p:nvSpPr>
        <p:spPr>
          <a:xfrm>
            <a:off x="1060384" y="616226"/>
            <a:ext cx="10226942" cy="5546928"/>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D1087379-2A84-3679-7B06-FBB635C0C1A9}"/>
              </a:ext>
            </a:extLst>
          </p:cNvPr>
          <p:cNvSpPr>
            <a:spLocks noGrp="1"/>
          </p:cNvSpPr>
          <p:nvPr>
            <p:ph type="ctrTitle"/>
          </p:nvPr>
        </p:nvSpPr>
        <p:spPr>
          <a:xfrm>
            <a:off x="982527" y="1294930"/>
            <a:ext cx="10382655" cy="3477098"/>
          </a:xfrm>
        </p:spPr>
        <p:txBody>
          <a:bodyPr>
            <a:noAutofit/>
          </a:bodyPr>
          <a:lstStyle/>
          <a:p>
            <a:br>
              <a:rPr lang="en-US" sz="5400" b="1" spc="-300" dirty="0">
                <a:latin typeface="Helvetica" pitchFamily="2" charset="0"/>
              </a:rPr>
            </a:br>
            <a:br>
              <a:rPr lang="en-US" sz="5400" b="1" spc="-300" dirty="0">
                <a:latin typeface="Helvetica" pitchFamily="2" charset="0"/>
              </a:rPr>
            </a:br>
            <a:br>
              <a:rPr lang="en-US" sz="5400" b="1" spc="-300" dirty="0">
                <a:latin typeface="Helvetica" pitchFamily="2" charset="0"/>
              </a:rPr>
            </a:br>
            <a:br>
              <a:rPr lang="en-US" sz="5400" b="1" spc="-300" dirty="0">
                <a:latin typeface="Helvetica" pitchFamily="2" charset="0"/>
              </a:rPr>
            </a:br>
            <a:br>
              <a:rPr lang="en-US" sz="5400" b="1" spc="-300" dirty="0">
                <a:latin typeface="Helvetica" pitchFamily="2" charset="0"/>
              </a:rPr>
            </a:br>
            <a:r>
              <a:rPr lang="en-PH" sz="4400" b="1" dirty="0"/>
              <a:t>RESOLUTION NO. 11060 as amended</a:t>
            </a:r>
            <a:br>
              <a:rPr lang="en-PH" sz="4400" b="1" dirty="0"/>
            </a:br>
            <a:br>
              <a:rPr lang="en-PH" sz="1600" dirty="0"/>
            </a:br>
            <a:r>
              <a:rPr lang="en-US" sz="3200" dirty="0"/>
              <a:t>RULES AND REGULATIONS ON THE PROHIBITION AGAINST THE RELEASE, DISBURSEMENT, OR EXPENDITURE OF PUBLIC FUNDS FOR SOCIAL SERVICES AND HOUSING-RELATED PROJECTS, AND ISSUANCE OF TREASURY WARRANTS AND SIMILAR DEVICES</a:t>
            </a:r>
            <a:endParaRPr lang="en-PH" sz="5400" spc="-300" dirty="0">
              <a:latin typeface="Helvetica" pitchFamily="2" charset="0"/>
            </a:endParaRPr>
          </a:p>
        </p:txBody>
      </p:sp>
    </p:spTree>
    <p:extLst>
      <p:ext uri="{BB962C8B-B14F-4D97-AF65-F5344CB8AC3E}">
        <p14:creationId xmlns:p14="http://schemas.microsoft.com/office/powerpoint/2010/main" val="3309049890"/>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C21FA5B5-C146-EE24-F9AE-BBCFBF1EB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11209-DC88-D147-B13D-7A8F721902B8}"/>
              </a:ext>
            </a:extLst>
          </p:cNvPr>
          <p:cNvSpPr>
            <a:spLocks noGrp="1"/>
          </p:cNvSpPr>
          <p:nvPr>
            <p:ph type="title"/>
          </p:nvPr>
        </p:nvSpPr>
        <p:spPr/>
        <p:txBody>
          <a:bodyPr>
            <a:noAutofit/>
          </a:bodyPr>
          <a:lstStyle/>
          <a:p>
            <a:r>
              <a:rPr lang="en-US" sz="4800" b="1" dirty="0"/>
              <a:t>Prohibition on Release of Public Funds:</a:t>
            </a:r>
            <a:endParaRPr lang="en-PH" sz="4800" b="1" dirty="0"/>
          </a:p>
        </p:txBody>
      </p:sp>
      <p:sp>
        <p:nvSpPr>
          <p:cNvPr id="3" name="Content Placeholder 2">
            <a:extLst>
              <a:ext uri="{FF2B5EF4-FFF2-40B4-BE49-F238E27FC236}">
                <a16:creationId xmlns:a16="http://schemas.microsoft.com/office/drawing/2014/main" id="{3D823054-E071-6728-B9F3-053E861C306F}"/>
              </a:ext>
            </a:extLst>
          </p:cNvPr>
          <p:cNvSpPr>
            <a:spLocks noGrp="1"/>
          </p:cNvSpPr>
          <p:nvPr>
            <p:ph idx="1"/>
          </p:nvPr>
        </p:nvSpPr>
        <p:spPr>
          <a:xfrm>
            <a:off x="838200" y="1825625"/>
            <a:ext cx="10005391" cy="4351338"/>
          </a:xfrm>
        </p:spPr>
        <p:txBody>
          <a:bodyPr>
            <a:normAutofit/>
          </a:bodyPr>
          <a:lstStyle/>
          <a:p>
            <a:pPr marL="1200150" lvl="1" indent="-742950" algn="just">
              <a:buFont typeface="+mj-lt"/>
              <a:buAutoNum type="arabicPeriod"/>
            </a:pPr>
            <a:r>
              <a:rPr lang="en-US" sz="4400" b="1" i="1" dirty="0"/>
              <a:t>For Public Works</a:t>
            </a:r>
          </a:p>
          <a:p>
            <a:pPr marL="1200150" lvl="1" indent="-742950" algn="just">
              <a:buFont typeface="+mj-lt"/>
              <a:buAutoNum type="arabicPeriod"/>
            </a:pPr>
            <a:r>
              <a:rPr lang="en-US" sz="4400" b="1" i="1" dirty="0"/>
              <a:t>Social services (DSWD or LGU)</a:t>
            </a:r>
          </a:p>
          <a:p>
            <a:pPr marL="1200150" lvl="1" indent="-742950" algn="just">
              <a:buFont typeface="+mj-lt"/>
              <a:buAutoNum type="arabicPeriod"/>
            </a:pPr>
            <a:r>
              <a:rPr lang="en-US" sz="4400" b="1" i="1" dirty="0"/>
              <a:t>Housing-related</a:t>
            </a:r>
          </a:p>
          <a:p>
            <a:pPr marL="1200150" lvl="1" indent="-742950" algn="just">
              <a:buFont typeface="+mj-lt"/>
              <a:buAutoNum type="arabicPeriod"/>
            </a:pPr>
            <a:r>
              <a:rPr lang="en-US" sz="4400" b="1" i="1" dirty="0"/>
              <a:t>Relief Goods to victims of calamity</a:t>
            </a:r>
          </a:p>
        </p:txBody>
      </p:sp>
      <p:pic>
        <p:nvPicPr>
          <p:cNvPr id="4" name="Picture 3">
            <a:extLst>
              <a:ext uri="{FF2B5EF4-FFF2-40B4-BE49-F238E27FC236}">
                <a16:creationId xmlns:a16="http://schemas.microsoft.com/office/drawing/2014/main" id="{24A1826E-BA0B-A65D-5F0D-FB13EFC768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283642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B58F-2D2D-26BA-0279-9E4F13A976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52B4E3-7CAE-179C-99BD-51452876B6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57A1AFEC-0DFD-422C-16E7-FD85A31D1B84}"/>
              </a:ext>
            </a:extLst>
          </p:cNvPr>
          <p:cNvSpPr/>
          <p:nvPr/>
        </p:nvSpPr>
        <p:spPr>
          <a:xfrm>
            <a:off x="1060384" y="924128"/>
            <a:ext cx="10226942" cy="5340485"/>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DA0BA67D-9A23-1C48-E828-F8A65EE3FB00}"/>
              </a:ext>
            </a:extLst>
          </p:cNvPr>
          <p:cNvSpPr>
            <a:spLocks noGrp="1"/>
          </p:cNvSpPr>
          <p:nvPr>
            <p:ph type="ctrTitle"/>
          </p:nvPr>
        </p:nvSpPr>
        <p:spPr>
          <a:xfrm>
            <a:off x="982527" y="2377261"/>
            <a:ext cx="10382655" cy="3477098"/>
          </a:xfrm>
        </p:spPr>
        <p:txBody>
          <a:bodyPr>
            <a:noAutofit/>
          </a:bodyPr>
          <a:lstStyle/>
          <a:p>
            <a:r>
              <a:rPr lang="en-US" sz="5400" b="1" spc="-150" dirty="0">
                <a:latin typeface="Helvetica" pitchFamily="2" charset="0"/>
              </a:rPr>
              <a:t>RULE II</a:t>
            </a:r>
            <a:br>
              <a:rPr lang="en-PH" sz="1600" spc="-150" dirty="0"/>
            </a:br>
            <a:r>
              <a:rPr lang="en-US" sz="5600" spc="-150" dirty="0"/>
              <a:t>PROHIBITIONS AGAINST THE RELEASE DISBURSEMENT OR EXPENDITURE OF PUBLIC FUNDS AND ISSUANCE OF TREASURY WARRANTS AND SIMILAR DEVICES</a:t>
            </a:r>
            <a:endParaRPr lang="en-PH" sz="5600" spc="-150" dirty="0"/>
          </a:p>
        </p:txBody>
      </p:sp>
    </p:spTree>
    <p:extLst>
      <p:ext uri="{BB962C8B-B14F-4D97-AF65-F5344CB8AC3E}">
        <p14:creationId xmlns:p14="http://schemas.microsoft.com/office/powerpoint/2010/main" val="3124644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0604FB-C9CE-D668-AFD6-231B55C96265}"/>
              </a:ext>
            </a:extLst>
          </p:cNvPr>
          <p:cNvSpPr>
            <a:spLocks noGrp="1"/>
          </p:cNvSpPr>
          <p:nvPr>
            <p:ph idx="1"/>
          </p:nvPr>
        </p:nvSpPr>
        <p:spPr>
          <a:xfrm>
            <a:off x="867382" y="687488"/>
            <a:ext cx="9886122" cy="5732767"/>
          </a:xfrm>
        </p:spPr>
        <p:txBody>
          <a:bodyPr>
            <a:normAutofit fontScale="92500" lnSpcReduction="10000"/>
          </a:bodyPr>
          <a:lstStyle/>
          <a:p>
            <a:pPr lvl="1" algn="just"/>
            <a:r>
              <a:rPr lang="en-US" sz="4000" b="1" dirty="0"/>
              <a:t>Social Welfare and Services Projects; Prohibition, Exemption and Period of Prohibition.</a:t>
            </a:r>
          </a:p>
          <a:p>
            <a:pPr marL="457200" lvl="1" indent="0" algn="just">
              <a:buNone/>
            </a:pPr>
            <a:endParaRPr lang="en-US" sz="4000" b="1" dirty="0"/>
          </a:p>
          <a:p>
            <a:pPr lvl="1" algn="just"/>
            <a:r>
              <a:rPr lang="en-US" sz="3600" u="sng" dirty="0">
                <a:solidFill>
                  <a:srgbClr val="C00000"/>
                </a:solidFill>
              </a:rPr>
              <a:t>From March 28, 2025 (Friday) to May 11, 2025 (Sunday), </a:t>
            </a:r>
          </a:p>
          <a:p>
            <a:pPr lvl="1" algn="just"/>
            <a:endParaRPr lang="en-US" sz="3600" u="sng" dirty="0">
              <a:solidFill>
                <a:srgbClr val="C00000"/>
              </a:solidFill>
            </a:endParaRPr>
          </a:p>
          <a:p>
            <a:pPr marL="457200" lvl="1" indent="0" algn="just">
              <a:buNone/>
            </a:pPr>
            <a:r>
              <a:rPr lang="en-US" sz="3600" dirty="0"/>
              <a:t>From March 28, 2025 (Friday) to May 11, 2025 (Sunday) the release, disbursement, or expenditure of public funds for social welfare and services projects is prohibited, except as authorized by the COMELEC. </a:t>
            </a:r>
            <a:endParaRPr lang="en-PH" sz="3600" dirty="0"/>
          </a:p>
        </p:txBody>
      </p:sp>
      <p:pic>
        <p:nvPicPr>
          <p:cNvPr id="4" name="Picture 3">
            <a:extLst>
              <a:ext uri="{FF2B5EF4-FFF2-40B4-BE49-F238E27FC236}">
                <a16:creationId xmlns:a16="http://schemas.microsoft.com/office/drawing/2014/main" id="{643C01A5-81BE-5722-4F12-0EA9D5518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197874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4FA723B9-4321-485D-1EE4-40294E925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B5F3C-5651-C6EF-15EA-8DFECE3A176C}"/>
              </a:ext>
            </a:extLst>
          </p:cNvPr>
          <p:cNvSpPr>
            <a:spLocks noGrp="1"/>
          </p:cNvSpPr>
          <p:nvPr>
            <p:ph type="title"/>
          </p:nvPr>
        </p:nvSpPr>
        <p:spPr/>
        <p:txBody>
          <a:bodyPr>
            <a:noAutofit/>
          </a:bodyPr>
          <a:lstStyle/>
          <a:p>
            <a:r>
              <a:rPr lang="en-US" sz="3600" b="1" dirty="0"/>
              <a:t>Rule II, ComRes No. 11060, as amended by ComRes No. 11113 and ComRes No. 11104</a:t>
            </a:r>
            <a:endParaRPr lang="en-PH" sz="3600" dirty="0"/>
          </a:p>
        </p:txBody>
      </p:sp>
      <p:sp>
        <p:nvSpPr>
          <p:cNvPr id="3" name="Content Placeholder 2">
            <a:extLst>
              <a:ext uri="{FF2B5EF4-FFF2-40B4-BE49-F238E27FC236}">
                <a16:creationId xmlns:a16="http://schemas.microsoft.com/office/drawing/2014/main" id="{7D7DFA22-EC11-BAAE-19C5-E2C57D68C1E7}"/>
              </a:ext>
            </a:extLst>
          </p:cNvPr>
          <p:cNvSpPr>
            <a:spLocks noGrp="1"/>
          </p:cNvSpPr>
          <p:nvPr>
            <p:ph idx="1"/>
          </p:nvPr>
        </p:nvSpPr>
        <p:spPr>
          <a:xfrm>
            <a:off x="0" y="1825625"/>
            <a:ext cx="10843591" cy="4790328"/>
          </a:xfrm>
        </p:spPr>
        <p:txBody>
          <a:bodyPr>
            <a:normAutofit fontScale="70000" lnSpcReduction="20000"/>
          </a:bodyPr>
          <a:lstStyle/>
          <a:p>
            <a:pPr marL="1371600" lvl="1" indent="-914400" algn="just">
              <a:buAutoNum type="arabicPeriod"/>
            </a:pPr>
            <a:r>
              <a:rPr lang="en-US" sz="4800" b="1" i="1" dirty="0" err="1"/>
              <a:t>Ayuda</a:t>
            </a:r>
            <a:r>
              <a:rPr lang="en-US" sz="4800" b="1" i="1" dirty="0"/>
              <a:t>,</a:t>
            </a:r>
          </a:p>
          <a:p>
            <a:pPr marL="1371600" lvl="1" indent="-914400" algn="just">
              <a:buAutoNum type="arabicPeriod"/>
            </a:pPr>
            <a:r>
              <a:rPr lang="en-US" sz="4800" b="1" i="1" dirty="0" err="1"/>
              <a:t>Tulong</a:t>
            </a:r>
            <a:r>
              <a:rPr lang="en-US" sz="4800" b="1" i="1" dirty="0"/>
              <a:t> </a:t>
            </a:r>
            <a:r>
              <a:rPr lang="en-US" sz="4800" b="1" i="1" dirty="0" err="1"/>
              <a:t>Panghanapbuhay</a:t>
            </a:r>
            <a:r>
              <a:rPr lang="en-US" sz="4800" b="1" i="1" dirty="0"/>
              <a:t> </a:t>
            </a:r>
            <a:r>
              <a:rPr lang="en-US" sz="4800" b="1" i="1" dirty="0" err="1"/>
              <a:t>sa</a:t>
            </a:r>
            <a:r>
              <a:rPr lang="en-US" sz="4800" b="1" i="1" dirty="0"/>
              <a:t> </a:t>
            </a:r>
            <a:r>
              <a:rPr lang="en-US" sz="4800" b="1" i="1" dirty="0" err="1"/>
              <a:t>Ating</a:t>
            </a:r>
            <a:r>
              <a:rPr lang="en-US" sz="4800" b="1" i="1" dirty="0"/>
              <a:t> Disadvantaged/Displaced Workers (TUPAD) </a:t>
            </a:r>
          </a:p>
          <a:p>
            <a:pPr marL="1371600" lvl="1" indent="-914400" algn="just">
              <a:buAutoNum type="arabicPeriod"/>
            </a:pPr>
            <a:r>
              <a:rPr lang="en-US" sz="4800" b="1" i="1" dirty="0" err="1"/>
              <a:t>Ayuda</a:t>
            </a:r>
            <a:r>
              <a:rPr lang="en-US" sz="4800" b="1" i="1" dirty="0"/>
              <a:t> para </a:t>
            </a:r>
            <a:r>
              <a:rPr lang="en-US" sz="4800" b="1" i="1" dirty="0" err="1"/>
              <a:t>sa</a:t>
            </a:r>
            <a:r>
              <a:rPr lang="en-US" sz="4800" b="1" i="1" dirty="0"/>
              <a:t> </a:t>
            </a:r>
            <a:r>
              <a:rPr lang="en-US" sz="4800" b="1" i="1" dirty="0" err="1"/>
              <a:t>Kapos</a:t>
            </a:r>
            <a:r>
              <a:rPr lang="en-US" sz="4800" b="1" i="1" dirty="0"/>
              <a:t> ang Kita Program (AKAP), </a:t>
            </a:r>
          </a:p>
          <a:p>
            <a:pPr marL="1371600" lvl="1" indent="-914400" algn="just">
              <a:buAutoNum type="arabicPeriod"/>
            </a:pPr>
            <a:r>
              <a:rPr lang="en-US" sz="4800" b="1" i="1" dirty="0"/>
              <a:t>Assistance to Individuals in </a:t>
            </a:r>
            <a:r>
              <a:rPr lang="en-US" sz="4800" b="1" i="1" dirty="0" err="1"/>
              <a:t>Cisis</a:t>
            </a:r>
            <a:r>
              <a:rPr lang="en-US" sz="4800" b="1" i="1" dirty="0"/>
              <a:t> Situation (AICS), and </a:t>
            </a:r>
          </a:p>
          <a:p>
            <a:pPr marL="1371600" lvl="1" indent="-914400" algn="just">
              <a:buAutoNum type="arabicPeriod"/>
            </a:pPr>
            <a:r>
              <a:rPr lang="en-US" sz="4800" b="1" i="1" dirty="0"/>
              <a:t>Pantawid </a:t>
            </a:r>
            <a:r>
              <a:rPr lang="en-US" sz="4800" b="1" i="1" dirty="0" err="1"/>
              <a:t>Pamilyang</a:t>
            </a:r>
            <a:r>
              <a:rPr lang="en-US" sz="4800" b="1" i="1" dirty="0"/>
              <a:t> Pilipino Program (4ps). </a:t>
            </a:r>
          </a:p>
          <a:p>
            <a:pPr marL="457200" lvl="1" indent="0" algn="just">
              <a:buNone/>
            </a:pPr>
            <a:endParaRPr lang="en-US" sz="4800" b="1" i="1" u="sng" dirty="0">
              <a:solidFill>
                <a:srgbClr val="C00000"/>
              </a:solidFill>
            </a:endParaRPr>
          </a:p>
          <a:p>
            <a:pPr marL="457200" lvl="1" indent="0" algn="just">
              <a:buNone/>
            </a:pPr>
            <a:r>
              <a:rPr lang="en-US" sz="4300" u="sng" dirty="0">
                <a:solidFill>
                  <a:srgbClr val="C00000"/>
                </a:solidFill>
              </a:rPr>
              <a:t>From May 02, 2025 (Friday) to May 12, 2025 (Monday)</a:t>
            </a:r>
            <a:r>
              <a:rPr lang="en-US" sz="4300" dirty="0"/>
              <a:t>, the giving and distribution of </a:t>
            </a:r>
            <a:r>
              <a:rPr lang="en-US" sz="4300" b="1" dirty="0" err="1"/>
              <a:t>Ayuda</a:t>
            </a:r>
            <a:r>
              <a:rPr lang="en-US" sz="4300" b="1" dirty="0"/>
              <a:t>, TUPAD, AKAP, AICS and 4ps </a:t>
            </a:r>
            <a:r>
              <a:rPr lang="en-US" sz="4300" dirty="0"/>
              <a:t>shall be totally prohibited.</a:t>
            </a:r>
          </a:p>
          <a:p>
            <a:pPr lvl="1" algn="just"/>
            <a:endParaRPr lang="en-PH" sz="3600" dirty="0"/>
          </a:p>
        </p:txBody>
      </p:sp>
      <p:pic>
        <p:nvPicPr>
          <p:cNvPr id="4" name="Picture 3">
            <a:extLst>
              <a:ext uri="{FF2B5EF4-FFF2-40B4-BE49-F238E27FC236}">
                <a16:creationId xmlns:a16="http://schemas.microsoft.com/office/drawing/2014/main" id="{C4C648D4-7B78-D399-1EA7-BBEE567D13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395294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12A52E2D-D2D9-D10B-26AF-B36F869F7D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B3B54-143C-D4A1-01E7-43664C9EDEF5}"/>
              </a:ext>
            </a:extLst>
          </p:cNvPr>
          <p:cNvSpPr>
            <a:spLocks noGrp="1"/>
          </p:cNvSpPr>
          <p:nvPr>
            <p:ph idx="1"/>
          </p:nvPr>
        </p:nvSpPr>
        <p:spPr>
          <a:xfrm>
            <a:off x="731196" y="648579"/>
            <a:ext cx="9955696" cy="5791132"/>
          </a:xfrm>
        </p:spPr>
        <p:txBody>
          <a:bodyPr>
            <a:normAutofit lnSpcReduction="10000"/>
          </a:bodyPr>
          <a:lstStyle/>
          <a:p>
            <a:pPr lvl="1"/>
            <a:r>
              <a:rPr lang="en-US" sz="4400" b="1" i="1" dirty="0"/>
              <a:t>Housing-Related Projects; Prohibition, Exemption and Period of Prohibition.</a:t>
            </a:r>
          </a:p>
          <a:p>
            <a:pPr marL="457200" lvl="1" indent="0" algn="just">
              <a:buNone/>
            </a:pPr>
            <a:endParaRPr lang="en-US" sz="4400" b="1" i="1" dirty="0"/>
          </a:p>
          <a:p>
            <a:pPr lvl="1" algn="just"/>
            <a:r>
              <a:rPr lang="en-US" sz="4400" u="sng" dirty="0">
                <a:solidFill>
                  <a:srgbClr val="C00000"/>
                </a:solidFill>
              </a:rPr>
              <a:t>From March 28, 2025 (Friday) to May 11, 2025 (Sunday)</a:t>
            </a:r>
            <a:r>
              <a:rPr lang="en-US" sz="4400" dirty="0"/>
              <a:t>, the release, disbursement, or expenditure of public funds for housing-related projects is prohibited, except as authorized by the COMELEC.</a:t>
            </a:r>
            <a:endParaRPr lang="en-PH" sz="3600" dirty="0"/>
          </a:p>
        </p:txBody>
      </p:sp>
      <p:pic>
        <p:nvPicPr>
          <p:cNvPr id="4" name="Picture 3">
            <a:extLst>
              <a:ext uri="{FF2B5EF4-FFF2-40B4-BE49-F238E27FC236}">
                <a16:creationId xmlns:a16="http://schemas.microsoft.com/office/drawing/2014/main" id="{E6092D72-69B4-0324-BD74-B6C79FFFBF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71083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9421712-09DB-1A5C-E40D-35610AF56B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044AFB-CAAB-F58A-FE63-4D9B4C1C0F4A}"/>
              </a:ext>
            </a:extLst>
          </p:cNvPr>
          <p:cNvSpPr>
            <a:spLocks noGrp="1"/>
          </p:cNvSpPr>
          <p:nvPr>
            <p:ph idx="1"/>
          </p:nvPr>
        </p:nvSpPr>
        <p:spPr>
          <a:xfrm>
            <a:off x="692285" y="522119"/>
            <a:ext cx="9995452" cy="5917592"/>
          </a:xfrm>
        </p:spPr>
        <p:txBody>
          <a:bodyPr>
            <a:normAutofit fontScale="92500" lnSpcReduction="10000"/>
          </a:bodyPr>
          <a:lstStyle/>
          <a:p>
            <a:pPr lvl="1" algn="just"/>
            <a:r>
              <a:rPr lang="en-US" sz="4800" b="1" i="1" dirty="0"/>
              <a:t>Treasury Warrants and Similar Devices; Total Prohibition and Period of Prohibition.</a:t>
            </a:r>
          </a:p>
          <a:p>
            <a:pPr marL="457200" lvl="1" indent="0" algn="just">
              <a:buNone/>
            </a:pPr>
            <a:endParaRPr lang="en-US" sz="4800" b="1" i="1" dirty="0"/>
          </a:p>
          <a:p>
            <a:pPr lvl="1" algn="just"/>
            <a:r>
              <a:rPr lang="en-US" sz="4400" u="sng" dirty="0">
                <a:solidFill>
                  <a:srgbClr val="C00000"/>
                </a:solidFill>
              </a:rPr>
              <a:t>From March 28, 2025 (Friday) to May 11, 2025 (Sunday)</a:t>
            </a:r>
            <a:r>
              <a:rPr lang="en-US" sz="4400" dirty="0"/>
              <a:t>, the issuance, use, or </a:t>
            </a:r>
            <a:r>
              <a:rPr lang="en-US" sz="4400" dirty="0" err="1"/>
              <a:t>availment</a:t>
            </a:r>
            <a:r>
              <a:rPr lang="en-US" sz="4400" dirty="0"/>
              <a:t> of treasury warrants or any device undertaking future delivery of money, goods or other things of value chargeable against public funds is absolutely prohibited. (sec 5)</a:t>
            </a:r>
            <a:endParaRPr lang="en-PH" sz="3600" dirty="0"/>
          </a:p>
        </p:txBody>
      </p:sp>
      <p:pic>
        <p:nvPicPr>
          <p:cNvPr id="4" name="Picture 3">
            <a:extLst>
              <a:ext uri="{FF2B5EF4-FFF2-40B4-BE49-F238E27FC236}">
                <a16:creationId xmlns:a16="http://schemas.microsoft.com/office/drawing/2014/main" id="{7591361C-A776-BBD4-F6C2-48E42D8950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776248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2621663-EAEB-1339-8A8F-113D2F20FD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D278EA0-4337-9561-4E44-E7ADAD5257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7CB2D0D7-4141-E06D-773A-FD42A29BD5DA}"/>
              </a:ext>
            </a:extLst>
          </p:cNvPr>
          <p:cNvSpPr/>
          <p:nvPr/>
        </p:nvSpPr>
        <p:spPr>
          <a:xfrm>
            <a:off x="1060384" y="2176670"/>
            <a:ext cx="10226942" cy="2286105"/>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0F26AC92-5713-6E3F-9208-665E5EFC1386}"/>
              </a:ext>
            </a:extLst>
          </p:cNvPr>
          <p:cNvSpPr>
            <a:spLocks noGrp="1"/>
          </p:cNvSpPr>
          <p:nvPr>
            <p:ph type="ctrTitle"/>
          </p:nvPr>
        </p:nvSpPr>
        <p:spPr>
          <a:xfrm>
            <a:off x="982527" y="2395225"/>
            <a:ext cx="10382655" cy="2067550"/>
          </a:xfrm>
        </p:spPr>
        <p:txBody>
          <a:bodyPr>
            <a:noAutofit/>
          </a:bodyPr>
          <a:lstStyle/>
          <a:p>
            <a:r>
              <a:rPr lang="en-US" sz="5400" b="1" spc="-150" dirty="0">
                <a:latin typeface="Helvetica" pitchFamily="2" charset="0"/>
              </a:rPr>
              <a:t>RULE III</a:t>
            </a:r>
            <a:br>
              <a:rPr lang="en-PH" sz="1600" spc="-150" dirty="0"/>
            </a:br>
            <a:r>
              <a:rPr lang="en-US" sz="8800" spc="-150" dirty="0"/>
              <a:t>EXCEPTIONS</a:t>
            </a:r>
            <a:endParaRPr lang="en-PH" sz="5600" spc="-150" dirty="0"/>
          </a:p>
        </p:txBody>
      </p:sp>
    </p:spTree>
    <p:extLst>
      <p:ext uri="{BB962C8B-B14F-4D97-AF65-F5344CB8AC3E}">
        <p14:creationId xmlns:p14="http://schemas.microsoft.com/office/powerpoint/2010/main" val="2913148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142398B3-10C1-C34C-A13F-E6E998FB7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C4CFF-7CB9-0BAC-F2C2-53CEC222BAF5}"/>
              </a:ext>
            </a:extLst>
          </p:cNvPr>
          <p:cNvSpPr>
            <a:spLocks noGrp="1"/>
          </p:cNvSpPr>
          <p:nvPr>
            <p:ph type="title"/>
          </p:nvPr>
        </p:nvSpPr>
        <p:spPr/>
        <p:txBody>
          <a:bodyPr>
            <a:noAutofit/>
          </a:bodyPr>
          <a:lstStyle/>
          <a:p>
            <a:r>
              <a:rPr lang="en-US" sz="5400" b="1" dirty="0"/>
              <a:t>Those </a:t>
            </a:r>
            <a:r>
              <a:rPr lang="en-US" sz="5400" b="1" u="sng" dirty="0"/>
              <a:t>not</a:t>
            </a:r>
            <a:r>
              <a:rPr lang="en-US" sz="5400" b="1" dirty="0"/>
              <a:t> needing an exemption</a:t>
            </a:r>
            <a:endParaRPr lang="en-PH" sz="5400" dirty="0"/>
          </a:p>
        </p:txBody>
      </p:sp>
      <p:sp>
        <p:nvSpPr>
          <p:cNvPr id="3" name="Content Placeholder 2">
            <a:extLst>
              <a:ext uri="{FF2B5EF4-FFF2-40B4-BE49-F238E27FC236}">
                <a16:creationId xmlns:a16="http://schemas.microsoft.com/office/drawing/2014/main" id="{F79CC5B5-A5F0-CCCC-A94B-14AE3596B4C3}"/>
              </a:ext>
            </a:extLst>
          </p:cNvPr>
          <p:cNvSpPr>
            <a:spLocks noGrp="1"/>
          </p:cNvSpPr>
          <p:nvPr>
            <p:ph idx="1"/>
          </p:nvPr>
        </p:nvSpPr>
        <p:spPr>
          <a:xfrm>
            <a:off x="838200" y="1825625"/>
            <a:ext cx="9985513" cy="4351338"/>
          </a:xfrm>
        </p:spPr>
        <p:txBody>
          <a:bodyPr>
            <a:normAutofit/>
          </a:bodyPr>
          <a:lstStyle/>
          <a:p>
            <a:pPr marL="457200" lvl="1" indent="0" algn="just">
              <a:buNone/>
            </a:pPr>
            <a:r>
              <a:rPr lang="en-US" sz="4400" b="1" i="1" dirty="0"/>
              <a:t>1. </a:t>
            </a:r>
            <a:r>
              <a:rPr lang="en-US" sz="4400" i="1" dirty="0"/>
              <a:t>The release, disbursement, expenditure of public funds for relief or other goods to be distributed to the affected individuals and families in case of calamities or disasters does not require exemption from the COMELEC. (Rule III, section 6)</a:t>
            </a:r>
          </a:p>
        </p:txBody>
      </p:sp>
      <p:pic>
        <p:nvPicPr>
          <p:cNvPr id="4" name="Picture 3">
            <a:extLst>
              <a:ext uri="{FF2B5EF4-FFF2-40B4-BE49-F238E27FC236}">
                <a16:creationId xmlns:a16="http://schemas.microsoft.com/office/drawing/2014/main" id="{C5072AF3-25DA-70A4-0E75-304648E6ECA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38041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7F22-47B1-F424-0272-10E8E05641DA}"/>
              </a:ext>
            </a:extLst>
          </p:cNvPr>
          <p:cNvSpPr>
            <a:spLocks noGrp="1"/>
          </p:cNvSpPr>
          <p:nvPr>
            <p:ph type="title"/>
          </p:nvPr>
        </p:nvSpPr>
        <p:spPr/>
        <p:txBody>
          <a:bodyPr>
            <a:normAutofit/>
          </a:bodyPr>
          <a:lstStyle/>
          <a:p>
            <a:r>
              <a:rPr lang="en-US" sz="4800" b="1" spc="-150" dirty="0">
                <a:latin typeface="Helvetica" pitchFamily="2" charset="0"/>
              </a:rPr>
              <a:t>CALENDAR OF ACTIVITES</a:t>
            </a:r>
            <a:endParaRPr lang="en-PH" sz="4800" b="1" spc="-150" dirty="0">
              <a:latin typeface="Helvetica" pitchFamily="2" charset="0"/>
            </a:endParaRPr>
          </a:p>
        </p:txBody>
      </p:sp>
      <p:sp>
        <p:nvSpPr>
          <p:cNvPr id="3" name="Content Placeholder 2">
            <a:extLst>
              <a:ext uri="{FF2B5EF4-FFF2-40B4-BE49-F238E27FC236}">
                <a16:creationId xmlns:a16="http://schemas.microsoft.com/office/drawing/2014/main" id="{F6BAFE44-A159-0AC4-510A-BA35F8E96B9C}"/>
              </a:ext>
            </a:extLst>
          </p:cNvPr>
          <p:cNvSpPr>
            <a:spLocks noGrp="1"/>
          </p:cNvSpPr>
          <p:nvPr>
            <p:ph idx="1"/>
          </p:nvPr>
        </p:nvSpPr>
        <p:spPr/>
        <p:txBody>
          <a:bodyPr/>
          <a:lstStyle/>
          <a:p>
            <a:pPr marL="0" indent="0">
              <a:buNone/>
            </a:pPr>
            <a:r>
              <a:rPr lang="en-US" sz="3600" b="1" dirty="0"/>
              <a:t>January 12, 2025, to June 11, 2025</a:t>
            </a:r>
            <a:r>
              <a:rPr lang="en-US" sz="3600" dirty="0"/>
              <a:t>:</a:t>
            </a:r>
          </a:p>
          <a:p>
            <a:pPr marL="0" indent="0">
              <a:buNone/>
            </a:pPr>
            <a:r>
              <a:rPr lang="en-US" sz="3600" dirty="0"/>
              <a:t>	</a:t>
            </a:r>
            <a:r>
              <a:rPr lang="en-PH" sz="3600" dirty="0"/>
              <a:t>Election Period, Gun Ban</a:t>
            </a:r>
            <a:br>
              <a:rPr lang="en-PH" sz="3600" dirty="0"/>
            </a:br>
            <a:r>
              <a:rPr lang="en-PH" sz="500" dirty="0"/>
              <a:t> </a:t>
            </a:r>
            <a:endParaRPr lang="en-PH" sz="900" dirty="0"/>
          </a:p>
        </p:txBody>
      </p:sp>
      <p:cxnSp>
        <p:nvCxnSpPr>
          <p:cNvPr id="5" name="Straight Arrow Connector 4">
            <a:extLst>
              <a:ext uri="{FF2B5EF4-FFF2-40B4-BE49-F238E27FC236}">
                <a16:creationId xmlns:a16="http://schemas.microsoft.com/office/drawing/2014/main" id="{3EF07A59-6476-8D06-E08C-E52F9F7EA901}"/>
              </a:ext>
            </a:extLst>
          </p:cNvPr>
          <p:cNvCxnSpPr>
            <a:cxnSpLocks/>
          </p:cNvCxnSpPr>
          <p:nvPr/>
        </p:nvCxnSpPr>
        <p:spPr>
          <a:xfrm flipV="1">
            <a:off x="838200" y="3730888"/>
            <a:ext cx="10626969" cy="2050"/>
          </a:xfrm>
          <a:prstGeom prst="straightConnector1">
            <a:avLst/>
          </a:prstGeom>
          <a:ln w="63500">
            <a:headEnd type="diamond"/>
            <a:tailEnd type="non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8E89781-9AC5-0829-A108-8D9F1A5787D3}"/>
              </a:ext>
            </a:extLst>
          </p:cNvPr>
          <p:cNvSpPr txBox="1"/>
          <p:nvPr/>
        </p:nvSpPr>
        <p:spPr>
          <a:xfrm>
            <a:off x="3000389" y="4390729"/>
            <a:ext cx="9035686" cy="2308324"/>
          </a:xfrm>
          <a:prstGeom prst="rect">
            <a:avLst/>
          </a:prstGeom>
          <a:noFill/>
        </p:spPr>
        <p:txBody>
          <a:bodyPr wrap="square">
            <a:spAutoFit/>
          </a:bodyPr>
          <a:lstStyle/>
          <a:p>
            <a:pPr marL="0" indent="0">
              <a:buNone/>
            </a:pPr>
            <a:r>
              <a:rPr lang="en-US" sz="3600" b="1" dirty="0"/>
              <a:t>February 11, 2025, to May 10, 2025:</a:t>
            </a:r>
          </a:p>
          <a:p>
            <a:pPr marL="0" indent="0">
              <a:buNone/>
            </a:pPr>
            <a:r>
              <a:rPr lang="en-US" sz="3600" dirty="0"/>
              <a:t>Campaign Period for candidates for Senator and groups in the Party List elections</a:t>
            </a:r>
            <a:endParaRPr lang="en-US" sz="3600" b="1" dirty="0"/>
          </a:p>
          <a:p>
            <a:pPr marL="0" indent="0">
              <a:buNone/>
            </a:pPr>
            <a:endParaRPr lang="en-PH" sz="3600" b="1" dirty="0"/>
          </a:p>
        </p:txBody>
      </p:sp>
      <p:cxnSp>
        <p:nvCxnSpPr>
          <p:cNvPr id="9" name="Straight Connector 8">
            <a:extLst>
              <a:ext uri="{FF2B5EF4-FFF2-40B4-BE49-F238E27FC236}">
                <a16:creationId xmlns:a16="http://schemas.microsoft.com/office/drawing/2014/main" id="{76E54597-96B0-E300-8947-EC43228FDBF4}"/>
              </a:ext>
            </a:extLst>
          </p:cNvPr>
          <p:cNvCxnSpPr/>
          <p:nvPr/>
        </p:nvCxnSpPr>
        <p:spPr>
          <a:xfrm>
            <a:off x="847928" y="2412460"/>
            <a:ext cx="0" cy="1318428"/>
          </a:xfrm>
          <a:prstGeom prst="line">
            <a:avLst/>
          </a:prstGeom>
          <a:ln w="57150">
            <a:prstDash val="sysDot"/>
            <a:tailEnd type="diamo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C9F159-0B50-56B9-40DE-C500AFC3A91D}"/>
              </a:ext>
            </a:extLst>
          </p:cNvPr>
          <p:cNvCxnSpPr/>
          <p:nvPr/>
        </p:nvCxnSpPr>
        <p:spPr>
          <a:xfrm>
            <a:off x="11183567" y="3730888"/>
            <a:ext cx="0" cy="1318428"/>
          </a:xfrm>
          <a:prstGeom prst="line">
            <a:avLst/>
          </a:prstGeom>
          <a:ln w="53975">
            <a:prstDash val="sysDot"/>
            <a:headEnd type="diamond"/>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85630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grpId="0" nodeType="clickEffect">
                                  <p:stCondLst>
                                    <p:cond delay="0"/>
                                  </p:stCondLst>
                                  <p:childTnLst>
                                    <p:anim calcmode="lin" valueType="num">
                                      <p:cBhvr additive="base">
                                        <p:cTn id="38"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9" dur="500"/>
                                        <p:tgtEl>
                                          <p:spTgt spid="3">
                                            <p:txEl>
                                              <p:pRg st="0" end="0"/>
                                            </p:txEl>
                                          </p:spTgt>
                                        </p:tgtEl>
                                        <p:attrNameLst>
                                          <p:attrName>ppt_y</p:attrName>
                                        </p:attrNameLst>
                                      </p:cBhvr>
                                      <p:tavLst>
                                        <p:tav tm="0">
                                          <p:val>
                                            <p:strVal val="ppt_y"/>
                                          </p:val>
                                        </p:tav>
                                        <p:tav tm="100000">
                                          <p:val>
                                            <p:strVal val="ppt_y"/>
                                          </p:val>
                                        </p:tav>
                                      </p:tavLst>
                                    </p:anim>
                                    <p:set>
                                      <p:cBhvr>
                                        <p:cTn id="40" dur="1" fill="hold">
                                          <p:stCondLst>
                                            <p:cond delay="499"/>
                                          </p:stCondLst>
                                        </p:cTn>
                                        <p:tgtEl>
                                          <p:spTgt spid="3">
                                            <p:txEl>
                                              <p:pRg st="0" end="0"/>
                                            </p:txEl>
                                          </p:spTgt>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5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43" dur="500"/>
                                        <p:tgtEl>
                                          <p:spTgt spid="3">
                                            <p:txEl>
                                              <p:pRg st="1" end="1"/>
                                            </p:txEl>
                                          </p:spTgt>
                                        </p:tgtEl>
                                        <p:attrNameLst>
                                          <p:attrName>ppt_y</p:attrName>
                                        </p:attrNameLst>
                                      </p:cBhvr>
                                      <p:tavLst>
                                        <p:tav tm="0">
                                          <p:val>
                                            <p:strVal val="ppt_y"/>
                                          </p:val>
                                        </p:tav>
                                        <p:tav tm="100000">
                                          <p:val>
                                            <p:strVal val="ppt_y"/>
                                          </p:val>
                                        </p:tav>
                                      </p:tavLst>
                                    </p:anim>
                                    <p:set>
                                      <p:cBhvr>
                                        <p:cTn id="44" dur="1" fill="hold">
                                          <p:stCondLst>
                                            <p:cond delay="499"/>
                                          </p:stCondLst>
                                        </p:cTn>
                                        <p:tgtEl>
                                          <p:spTgt spid="3">
                                            <p:txEl>
                                              <p:pRg st="1" end="1"/>
                                            </p:txEl>
                                          </p:spTgt>
                                        </p:tgtEl>
                                        <p:attrNameLst>
                                          <p:attrName>style.visibility</p:attrName>
                                        </p:attrNameLst>
                                      </p:cBhvr>
                                      <p:to>
                                        <p:strVal val="hidden"/>
                                      </p:to>
                                    </p:set>
                                  </p:childTnLst>
                                </p:cTn>
                              </p:par>
                              <p:par>
                                <p:cTn id="45" presetID="2" presetClass="exit" presetSubtype="8" fill="hold" nodeType="withEffect">
                                  <p:stCondLst>
                                    <p:cond delay="0"/>
                                  </p:stCondLst>
                                  <p:childTnLst>
                                    <p:anim calcmode="lin" valueType="num">
                                      <p:cBhvr additive="base">
                                        <p:cTn id="46" dur="500"/>
                                        <p:tgtEl>
                                          <p:spTgt spid="9"/>
                                        </p:tgtEl>
                                        <p:attrNameLst>
                                          <p:attrName>ppt_x</p:attrName>
                                        </p:attrNameLst>
                                      </p:cBhvr>
                                      <p:tavLst>
                                        <p:tav tm="0">
                                          <p:val>
                                            <p:strVal val="ppt_x"/>
                                          </p:val>
                                        </p:tav>
                                        <p:tav tm="100000">
                                          <p:val>
                                            <p:strVal val="0-ppt_w/2"/>
                                          </p:val>
                                        </p:tav>
                                      </p:tavLst>
                                    </p:anim>
                                    <p:anim calcmode="lin" valueType="num">
                                      <p:cBhvr additive="base">
                                        <p:cTn id="47" dur="500"/>
                                        <p:tgtEl>
                                          <p:spTgt spid="9"/>
                                        </p:tgtEl>
                                        <p:attrNameLst>
                                          <p:attrName>ppt_y</p:attrName>
                                        </p:attrNameLst>
                                      </p:cBhvr>
                                      <p:tavLst>
                                        <p:tav tm="0">
                                          <p:val>
                                            <p:strVal val="ppt_y"/>
                                          </p:val>
                                        </p:tav>
                                        <p:tav tm="100000">
                                          <p:val>
                                            <p:strVal val="ppt_y"/>
                                          </p:val>
                                        </p:tav>
                                      </p:tavLst>
                                    </p:anim>
                                    <p:set>
                                      <p:cBhvr>
                                        <p:cTn id="48" dur="1" fill="hold">
                                          <p:stCondLst>
                                            <p:cond delay="499"/>
                                          </p:stCondLst>
                                        </p:cTn>
                                        <p:tgtEl>
                                          <p:spTgt spid="9"/>
                                        </p:tgtEl>
                                        <p:attrNameLst>
                                          <p:attrName>style.visibility</p:attrName>
                                        </p:attrNameLst>
                                      </p:cBhvr>
                                      <p:to>
                                        <p:strVal val="hidden"/>
                                      </p:to>
                                    </p:set>
                                  </p:childTnLst>
                                </p:cTn>
                              </p:par>
                              <p:par>
                                <p:cTn id="49" presetID="2" presetClass="exit" presetSubtype="8" fill="hold" nodeType="withEffect">
                                  <p:stCondLst>
                                    <p:cond delay="0"/>
                                  </p:stCondLst>
                                  <p:childTnLst>
                                    <p:anim calcmode="lin" valueType="num">
                                      <p:cBhvr additive="base">
                                        <p:cTn id="50" dur="500"/>
                                        <p:tgtEl>
                                          <p:spTgt spid="10"/>
                                        </p:tgtEl>
                                        <p:attrNameLst>
                                          <p:attrName>ppt_x</p:attrName>
                                        </p:attrNameLst>
                                      </p:cBhvr>
                                      <p:tavLst>
                                        <p:tav tm="0">
                                          <p:val>
                                            <p:strVal val="ppt_x"/>
                                          </p:val>
                                        </p:tav>
                                        <p:tav tm="100000">
                                          <p:val>
                                            <p:strVal val="0-ppt_w/2"/>
                                          </p:val>
                                        </p:tav>
                                      </p:tavLst>
                                    </p:anim>
                                    <p:anim calcmode="lin" valueType="num">
                                      <p:cBhvr additive="base">
                                        <p:cTn id="51" dur="500"/>
                                        <p:tgtEl>
                                          <p:spTgt spid="10"/>
                                        </p:tgtEl>
                                        <p:attrNameLst>
                                          <p:attrName>ppt_y</p:attrName>
                                        </p:attrNameLst>
                                      </p:cBhvr>
                                      <p:tavLst>
                                        <p:tav tm="0">
                                          <p:val>
                                            <p:strVal val="ppt_y"/>
                                          </p:val>
                                        </p:tav>
                                        <p:tav tm="100000">
                                          <p:val>
                                            <p:strVal val="ppt_y"/>
                                          </p:val>
                                        </p:tav>
                                      </p:tavLst>
                                    </p:anim>
                                    <p:set>
                                      <p:cBhvr>
                                        <p:cTn id="52" dur="1" fill="hold">
                                          <p:stCondLst>
                                            <p:cond delay="499"/>
                                          </p:stCondLst>
                                        </p:cTn>
                                        <p:tgtEl>
                                          <p:spTgt spid="10"/>
                                        </p:tgtEl>
                                        <p:attrNameLst>
                                          <p:attrName>style.visibility</p:attrName>
                                        </p:attrNameLst>
                                      </p:cBhvr>
                                      <p:to>
                                        <p:strVal val="hidden"/>
                                      </p:to>
                                    </p:set>
                                  </p:childTnLst>
                                </p:cTn>
                              </p:par>
                              <p:par>
                                <p:cTn id="53" presetID="2" presetClass="exit" presetSubtype="8" fill="hold" grpId="1" nodeType="withEffect">
                                  <p:stCondLst>
                                    <p:cond delay="0"/>
                                  </p:stCondLst>
                                  <p:childTnLst>
                                    <p:anim calcmode="lin" valueType="num">
                                      <p:cBhvr additive="base">
                                        <p:cTn id="54" dur="500"/>
                                        <p:tgtEl>
                                          <p:spTgt spid="7"/>
                                        </p:tgtEl>
                                        <p:attrNameLst>
                                          <p:attrName>ppt_x</p:attrName>
                                        </p:attrNameLst>
                                      </p:cBhvr>
                                      <p:tavLst>
                                        <p:tav tm="0">
                                          <p:val>
                                            <p:strVal val="ppt_x"/>
                                          </p:val>
                                        </p:tav>
                                        <p:tav tm="100000">
                                          <p:val>
                                            <p:strVal val="0-ppt_w/2"/>
                                          </p:val>
                                        </p:tav>
                                      </p:tavLst>
                                    </p:anim>
                                    <p:anim calcmode="lin" valueType="num">
                                      <p:cBhvr additive="base">
                                        <p:cTn id="55" dur="500"/>
                                        <p:tgtEl>
                                          <p:spTgt spid="7"/>
                                        </p:tgtEl>
                                        <p:attrNameLst>
                                          <p:attrName>ppt_y</p:attrName>
                                        </p:attrNameLst>
                                      </p:cBhvr>
                                      <p:tavLst>
                                        <p:tav tm="0">
                                          <p:val>
                                            <p:strVal val="ppt_y"/>
                                          </p:val>
                                        </p:tav>
                                        <p:tav tm="100000">
                                          <p:val>
                                            <p:strVal val="ppt_y"/>
                                          </p:val>
                                        </p:tav>
                                      </p:tavLst>
                                    </p:anim>
                                    <p:set>
                                      <p:cBhvr>
                                        <p:cTn id="5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5350AEA6-146A-B5D5-5798-9B9745B13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A27D62-7DF5-B7D2-076F-DBA680A130DA}"/>
              </a:ext>
            </a:extLst>
          </p:cNvPr>
          <p:cNvSpPr>
            <a:spLocks noGrp="1"/>
          </p:cNvSpPr>
          <p:nvPr>
            <p:ph type="title"/>
          </p:nvPr>
        </p:nvSpPr>
        <p:spPr/>
        <p:txBody>
          <a:bodyPr>
            <a:noAutofit/>
          </a:bodyPr>
          <a:lstStyle/>
          <a:p>
            <a:r>
              <a:rPr lang="en-US" sz="4300" b="1" dirty="0"/>
              <a:t>Condition in case of Calamities or Disasters</a:t>
            </a:r>
            <a:endParaRPr lang="en-PH" sz="4300" dirty="0"/>
          </a:p>
        </p:txBody>
      </p:sp>
      <p:sp>
        <p:nvSpPr>
          <p:cNvPr id="3" name="Content Placeholder 2">
            <a:extLst>
              <a:ext uri="{FF2B5EF4-FFF2-40B4-BE49-F238E27FC236}">
                <a16:creationId xmlns:a16="http://schemas.microsoft.com/office/drawing/2014/main" id="{2F6AA3DB-3DBC-FDCD-C440-138F570A5EDD}"/>
              </a:ext>
            </a:extLst>
          </p:cNvPr>
          <p:cNvSpPr>
            <a:spLocks noGrp="1"/>
          </p:cNvSpPr>
          <p:nvPr>
            <p:ph idx="1"/>
          </p:nvPr>
        </p:nvSpPr>
        <p:spPr>
          <a:xfrm>
            <a:off x="838200" y="1825625"/>
            <a:ext cx="9985513" cy="4351338"/>
          </a:xfrm>
        </p:spPr>
        <p:txBody>
          <a:bodyPr>
            <a:normAutofit fontScale="92500"/>
          </a:bodyPr>
          <a:lstStyle/>
          <a:p>
            <a:pPr marL="457200" lvl="1" indent="0" algn="just">
              <a:buNone/>
            </a:pPr>
            <a:r>
              <a:rPr lang="en-US" sz="3600" dirty="0"/>
              <a:t>The concerned agency/office/LGU shall immediately submit to the Law Department a report containing the following information:</a:t>
            </a:r>
          </a:p>
          <a:p>
            <a:pPr marL="1200150" lvl="1" indent="-742950" algn="just">
              <a:buAutoNum type="alphaLcPeriod"/>
            </a:pPr>
            <a:r>
              <a:rPr lang="en-US" sz="3600" dirty="0"/>
              <a:t>Type of assistance provided, date and location of the distribution, and the amount of public funds release, disbursed, or expended.</a:t>
            </a:r>
          </a:p>
          <a:p>
            <a:pPr marL="1200150" lvl="1" indent="-742950" algn="just">
              <a:buAutoNum type="alphaLcPeriod"/>
            </a:pPr>
            <a:r>
              <a:rPr lang="en-US" sz="3600" dirty="0"/>
              <a:t>Certified True Copy of the Executive Order or the Local </a:t>
            </a:r>
            <a:r>
              <a:rPr lang="en-US" sz="3600" dirty="0" err="1"/>
              <a:t>Sanggunian</a:t>
            </a:r>
            <a:r>
              <a:rPr lang="en-US" sz="3600" dirty="0"/>
              <a:t> Resolution declaring a state of calamity in the disaster-stricken area.</a:t>
            </a:r>
          </a:p>
        </p:txBody>
      </p:sp>
      <p:pic>
        <p:nvPicPr>
          <p:cNvPr id="4" name="Picture 3">
            <a:extLst>
              <a:ext uri="{FF2B5EF4-FFF2-40B4-BE49-F238E27FC236}">
                <a16:creationId xmlns:a16="http://schemas.microsoft.com/office/drawing/2014/main" id="{B15A743C-5BD2-522A-2288-75D3B7E4DF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8596649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80961A38-747C-2EEF-51A9-501F9054A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C4ED9-AD78-3C04-22C1-935241DB27EA}"/>
              </a:ext>
            </a:extLst>
          </p:cNvPr>
          <p:cNvSpPr>
            <a:spLocks noGrp="1"/>
          </p:cNvSpPr>
          <p:nvPr>
            <p:ph type="title"/>
          </p:nvPr>
        </p:nvSpPr>
        <p:spPr/>
        <p:txBody>
          <a:bodyPr>
            <a:noAutofit/>
          </a:bodyPr>
          <a:lstStyle/>
          <a:p>
            <a:r>
              <a:rPr lang="en-US" sz="5400" b="1" dirty="0"/>
              <a:t>Those </a:t>
            </a:r>
            <a:r>
              <a:rPr lang="en-US" sz="5400" b="1" u="sng" dirty="0"/>
              <a:t>not</a:t>
            </a:r>
            <a:r>
              <a:rPr lang="en-US" sz="5400" b="1" dirty="0"/>
              <a:t> needing an exemption</a:t>
            </a:r>
            <a:endParaRPr lang="en-PH" sz="5400" dirty="0"/>
          </a:p>
        </p:txBody>
      </p:sp>
      <p:sp>
        <p:nvSpPr>
          <p:cNvPr id="3" name="Content Placeholder 2">
            <a:extLst>
              <a:ext uri="{FF2B5EF4-FFF2-40B4-BE49-F238E27FC236}">
                <a16:creationId xmlns:a16="http://schemas.microsoft.com/office/drawing/2014/main" id="{4382E456-8701-B955-53DA-E39F6AE363EB}"/>
              </a:ext>
            </a:extLst>
          </p:cNvPr>
          <p:cNvSpPr>
            <a:spLocks noGrp="1"/>
          </p:cNvSpPr>
          <p:nvPr>
            <p:ph idx="1"/>
          </p:nvPr>
        </p:nvSpPr>
        <p:spPr>
          <a:xfrm>
            <a:off x="838200" y="1825625"/>
            <a:ext cx="9985513" cy="4351338"/>
          </a:xfrm>
        </p:spPr>
        <p:txBody>
          <a:bodyPr>
            <a:normAutofit fontScale="92500"/>
          </a:bodyPr>
          <a:lstStyle/>
          <a:p>
            <a:pPr marL="457200" lvl="1" indent="0" algn="just">
              <a:buNone/>
            </a:pPr>
            <a:r>
              <a:rPr lang="en-US" sz="4400" b="1" i="1" dirty="0"/>
              <a:t>2. *</a:t>
            </a:r>
            <a:r>
              <a:rPr lang="en-US" sz="3900" i="1" dirty="0"/>
              <a:t>MOOE are considered normal and routine expenses incurred through day-to-day operations, and are not covered by the prohibition against the release, disbursement, or expenditure of public funds. (sec 7)</a:t>
            </a:r>
          </a:p>
          <a:p>
            <a:pPr marL="457200" lvl="1" indent="0" algn="just">
              <a:buNone/>
            </a:pPr>
            <a:endParaRPr lang="en-US" sz="3900" i="1" dirty="0"/>
          </a:p>
          <a:p>
            <a:pPr marL="457200" lvl="1" indent="0" algn="just">
              <a:buNone/>
            </a:pPr>
            <a:r>
              <a:rPr lang="en-US" sz="3900" i="1" dirty="0"/>
              <a:t>*Maintenance and Other Operating Expenses</a:t>
            </a:r>
          </a:p>
          <a:p>
            <a:pPr marL="457200" lvl="1" indent="0" algn="just">
              <a:buNone/>
            </a:pPr>
            <a:endParaRPr lang="en-US" sz="3900" i="1" dirty="0"/>
          </a:p>
          <a:p>
            <a:pPr marL="457200" lvl="1" indent="0" algn="just">
              <a:buNone/>
            </a:pPr>
            <a:endParaRPr lang="en-PH" sz="3000" dirty="0"/>
          </a:p>
        </p:txBody>
      </p:sp>
      <p:pic>
        <p:nvPicPr>
          <p:cNvPr id="4" name="Picture 3">
            <a:extLst>
              <a:ext uri="{FF2B5EF4-FFF2-40B4-BE49-F238E27FC236}">
                <a16:creationId xmlns:a16="http://schemas.microsoft.com/office/drawing/2014/main" id="{B2A1445A-C627-5B69-6399-8E4A91D65E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50478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EED25C3-7B4C-A2B9-FE7A-552B346B2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A44C2-DA2A-5470-DB6A-E97C2631B6D0}"/>
              </a:ext>
            </a:extLst>
          </p:cNvPr>
          <p:cNvSpPr>
            <a:spLocks noGrp="1"/>
          </p:cNvSpPr>
          <p:nvPr>
            <p:ph type="title"/>
          </p:nvPr>
        </p:nvSpPr>
        <p:spPr/>
        <p:txBody>
          <a:bodyPr>
            <a:noAutofit/>
          </a:bodyPr>
          <a:lstStyle/>
          <a:p>
            <a:r>
              <a:rPr lang="en-US" sz="5400" b="1" dirty="0"/>
              <a:t>Those </a:t>
            </a:r>
            <a:r>
              <a:rPr lang="en-US" sz="5400" b="1" u="sng" dirty="0"/>
              <a:t>not</a:t>
            </a:r>
            <a:r>
              <a:rPr lang="en-US" sz="5400" b="1" dirty="0"/>
              <a:t> needing an exemption</a:t>
            </a:r>
            <a:endParaRPr lang="en-PH" sz="5400" dirty="0"/>
          </a:p>
        </p:txBody>
      </p:sp>
      <p:sp>
        <p:nvSpPr>
          <p:cNvPr id="3" name="Content Placeholder 2">
            <a:extLst>
              <a:ext uri="{FF2B5EF4-FFF2-40B4-BE49-F238E27FC236}">
                <a16:creationId xmlns:a16="http://schemas.microsoft.com/office/drawing/2014/main" id="{FC91D93A-F2C0-BB45-51C1-BEE3A4D55DFC}"/>
              </a:ext>
            </a:extLst>
          </p:cNvPr>
          <p:cNvSpPr>
            <a:spLocks noGrp="1"/>
          </p:cNvSpPr>
          <p:nvPr>
            <p:ph idx="1"/>
          </p:nvPr>
        </p:nvSpPr>
        <p:spPr>
          <a:xfrm>
            <a:off x="838200" y="1825625"/>
            <a:ext cx="9985513" cy="4351338"/>
          </a:xfrm>
        </p:spPr>
        <p:txBody>
          <a:bodyPr>
            <a:normAutofit/>
          </a:bodyPr>
          <a:lstStyle/>
          <a:p>
            <a:pPr marL="457200" lvl="1" indent="0" algn="just">
              <a:buNone/>
            </a:pPr>
            <a:r>
              <a:rPr lang="en-US" sz="4400" b="1" i="1" dirty="0"/>
              <a:t>3. </a:t>
            </a:r>
            <a:r>
              <a:rPr lang="en-US" sz="3900" i="1" dirty="0"/>
              <a:t>Salaries of Government Personnel (Rule III, Section 8.)</a:t>
            </a:r>
          </a:p>
          <a:p>
            <a:pPr marL="457200" lvl="1" indent="0" algn="just">
              <a:buNone/>
            </a:pPr>
            <a:endParaRPr lang="en-US" sz="3900" i="1" dirty="0"/>
          </a:p>
          <a:p>
            <a:pPr marL="457200" lvl="1" indent="0" algn="just">
              <a:buNone/>
            </a:pPr>
            <a:endParaRPr lang="en-US" sz="3900" i="1" dirty="0"/>
          </a:p>
          <a:p>
            <a:pPr marL="457200" lvl="1" indent="0" algn="just">
              <a:buNone/>
            </a:pPr>
            <a:endParaRPr lang="en-PH" sz="3000" dirty="0"/>
          </a:p>
        </p:txBody>
      </p:sp>
      <p:pic>
        <p:nvPicPr>
          <p:cNvPr id="4" name="Picture 3">
            <a:extLst>
              <a:ext uri="{FF2B5EF4-FFF2-40B4-BE49-F238E27FC236}">
                <a16:creationId xmlns:a16="http://schemas.microsoft.com/office/drawing/2014/main" id="{BB3B0AE7-F356-2608-682A-36BF59B232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20450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0A723A81-3369-D0F3-25FD-D1B088C68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82BA0-30E5-65A9-6856-05A5124E4280}"/>
              </a:ext>
            </a:extLst>
          </p:cNvPr>
          <p:cNvSpPr>
            <a:spLocks noGrp="1"/>
          </p:cNvSpPr>
          <p:nvPr>
            <p:ph type="title"/>
          </p:nvPr>
        </p:nvSpPr>
        <p:spPr/>
        <p:txBody>
          <a:bodyPr>
            <a:noAutofit/>
          </a:bodyPr>
          <a:lstStyle/>
          <a:p>
            <a:r>
              <a:rPr lang="en-US" sz="5400" b="1" dirty="0"/>
              <a:t>EXCEPTIONS</a:t>
            </a:r>
            <a:endParaRPr lang="en-PH" sz="5400" dirty="0"/>
          </a:p>
        </p:txBody>
      </p:sp>
      <p:sp>
        <p:nvSpPr>
          <p:cNvPr id="3" name="Content Placeholder 2">
            <a:extLst>
              <a:ext uri="{FF2B5EF4-FFF2-40B4-BE49-F238E27FC236}">
                <a16:creationId xmlns:a16="http://schemas.microsoft.com/office/drawing/2014/main" id="{AE7C8893-A8B1-DF33-AD33-85CA83D38675}"/>
              </a:ext>
            </a:extLst>
          </p:cNvPr>
          <p:cNvSpPr>
            <a:spLocks noGrp="1"/>
          </p:cNvSpPr>
          <p:nvPr>
            <p:ph idx="1"/>
          </p:nvPr>
        </p:nvSpPr>
        <p:spPr>
          <a:xfrm>
            <a:off x="838200" y="1825625"/>
            <a:ext cx="9985513" cy="4351338"/>
          </a:xfrm>
        </p:spPr>
        <p:txBody>
          <a:bodyPr>
            <a:normAutofit fontScale="92500" lnSpcReduction="10000"/>
          </a:bodyPr>
          <a:lstStyle/>
          <a:p>
            <a:pPr marL="457200" lvl="1" indent="0" algn="just">
              <a:buNone/>
            </a:pPr>
            <a:r>
              <a:rPr lang="en-US" sz="4400" b="1" i="1" dirty="0"/>
              <a:t>4. Release of Public Funds for Projects NOT Covered by the Prohibition under Section 261 (v) of the OEC.</a:t>
            </a:r>
          </a:p>
          <a:p>
            <a:pPr lvl="1" algn="just"/>
            <a:r>
              <a:rPr lang="en-US" sz="3900" i="1" dirty="0"/>
              <a:t>The release, disbursement or expenditure of public funds for projects/programs/activities (PPAs) which are </a:t>
            </a:r>
            <a:r>
              <a:rPr lang="en-US" sz="3900" b="1" i="1" u="sng" dirty="0"/>
              <a:t>NOT</a:t>
            </a:r>
            <a:r>
              <a:rPr lang="en-US" sz="3900" i="1" dirty="0"/>
              <a:t> social service and welfare projects, and housing-related projects is allowed </a:t>
            </a:r>
            <a:r>
              <a:rPr lang="en-US" sz="3900" b="1" i="1" u="sng" dirty="0"/>
              <a:t>subject to the following conditions</a:t>
            </a:r>
            <a:r>
              <a:rPr lang="en-US" sz="3900" b="1" i="1" dirty="0"/>
              <a:t>:</a:t>
            </a:r>
            <a:endParaRPr lang="en-PH" sz="3000" b="1" dirty="0"/>
          </a:p>
        </p:txBody>
      </p:sp>
      <p:pic>
        <p:nvPicPr>
          <p:cNvPr id="4" name="Picture 3">
            <a:extLst>
              <a:ext uri="{FF2B5EF4-FFF2-40B4-BE49-F238E27FC236}">
                <a16:creationId xmlns:a16="http://schemas.microsoft.com/office/drawing/2014/main" id="{B396A97D-FDAD-E140-787A-716B64F863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3207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1F3DB88-8D64-DE2F-7D94-CE484018F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669CA-9BBB-5D29-4CA5-10B87E4500D2}"/>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BDB2C02E-57DB-9BFF-D6A1-44C1CFE70F2E}"/>
              </a:ext>
            </a:extLst>
          </p:cNvPr>
          <p:cNvSpPr>
            <a:spLocks noGrp="1"/>
          </p:cNvSpPr>
          <p:nvPr>
            <p:ph idx="1"/>
          </p:nvPr>
        </p:nvSpPr>
        <p:spPr>
          <a:xfrm>
            <a:off x="838200" y="1825625"/>
            <a:ext cx="9985513" cy="4351338"/>
          </a:xfrm>
        </p:spPr>
        <p:txBody>
          <a:bodyPr>
            <a:normAutofit fontScale="92500" lnSpcReduction="10000"/>
          </a:bodyPr>
          <a:lstStyle/>
          <a:p>
            <a:pPr marL="457200" lvl="1" indent="0" algn="just">
              <a:buNone/>
            </a:pPr>
            <a:r>
              <a:rPr lang="en-US" sz="4400" b="1" i="1" dirty="0"/>
              <a:t>a) </a:t>
            </a:r>
            <a:r>
              <a:rPr lang="en-US" sz="4400" i="1" dirty="0"/>
              <a:t>The PPAs sought to be implemented during the period of forty-five (45) days before the conduct of 2025 NLE and BARMM Parliamentary Elections were established prior to the said period and duly reported to the Commission on Audit (COA) pursuant to Item 2.1 of its Circular No. 2013-004 dated 30 January 2013;</a:t>
            </a:r>
            <a:endParaRPr lang="en-PH" sz="3000" dirty="0"/>
          </a:p>
        </p:txBody>
      </p:sp>
      <p:pic>
        <p:nvPicPr>
          <p:cNvPr id="4" name="Picture 3">
            <a:extLst>
              <a:ext uri="{FF2B5EF4-FFF2-40B4-BE49-F238E27FC236}">
                <a16:creationId xmlns:a16="http://schemas.microsoft.com/office/drawing/2014/main" id="{612686AA-0CAD-7B0B-F869-C4535A248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96570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3C2A1A01-183A-A54E-A77E-279EABAC5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87C7B3-6564-C397-BD5D-0778C2F7A39F}"/>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FCC2DD18-F6EE-57FC-9783-6C6FA060D542}"/>
              </a:ext>
            </a:extLst>
          </p:cNvPr>
          <p:cNvSpPr>
            <a:spLocks noGrp="1"/>
          </p:cNvSpPr>
          <p:nvPr>
            <p:ph idx="1"/>
          </p:nvPr>
        </p:nvSpPr>
        <p:spPr>
          <a:xfrm>
            <a:off x="838200" y="1825625"/>
            <a:ext cx="9985513" cy="4351338"/>
          </a:xfrm>
        </p:spPr>
        <p:txBody>
          <a:bodyPr>
            <a:normAutofit/>
          </a:bodyPr>
          <a:lstStyle/>
          <a:p>
            <a:pPr marL="457200" lvl="1" indent="0" algn="just">
              <a:buNone/>
            </a:pPr>
            <a:r>
              <a:rPr lang="en-US" sz="4400" b="1" i="1" dirty="0"/>
              <a:t>b)</a:t>
            </a:r>
            <a:r>
              <a:rPr lang="en-US" sz="4400" i="1" dirty="0"/>
              <a:t> The public awareness and information dissemination activities pertaining to these PPAs must conform to the guidelines provided under the said COA Circular;</a:t>
            </a:r>
            <a:endParaRPr lang="en-PH" sz="3000" dirty="0"/>
          </a:p>
        </p:txBody>
      </p:sp>
      <p:pic>
        <p:nvPicPr>
          <p:cNvPr id="4" name="Picture 3">
            <a:extLst>
              <a:ext uri="{FF2B5EF4-FFF2-40B4-BE49-F238E27FC236}">
                <a16:creationId xmlns:a16="http://schemas.microsoft.com/office/drawing/2014/main" id="{75D97269-DE1A-2288-D236-41B67CA4BF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98802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619F8EDC-001F-7BE2-D98C-BCE3BC9DE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31B0E-D991-77DC-56A1-618FB6EC06DD}"/>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D2BECBB5-7FBC-435C-15C5-2BE107FBE4EA}"/>
              </a:ext>
            </a:extLst>
          </p:cNvPr>
          <p:cNvSpPr>
            <a:spLocks noGrp="1"/>
          </p:cNvSpPr>
          <p:nvPr>
            <p:ph idx="1"/>
          </p:nvPr>
        </p:nvSpPr>
        <p:spPr>
          <a:xfrm>
            <a:off x="308114" y="1553251"/>
            <a:ext cx="10515599" cy="5090740"/>
          </a:xfrm>
        </p:spPr>
        <p:txBody>
          <a:bodyPr>
            <a:normAutofit lnSpcReduction="10000"/>
          </a:bodyPr>
          <a:lstStyle/>
          <a:p>
            <a:pPr marL="457200" lvl="1" indent="0" algn="just">
              <a:lnSpc>
                <a:spcPct val="120000"/>
              </a:lnSpc>
              <a:buNone/>
            </a:pPr>
            <a:r>
              <a:rPr lang="en-US" sz="2800" b="1" i="1" dirty="0"/>
              <a:t>c) </a:t>
            </a:r>
            <a:r>
              <a:rPr lang="en-US" sz="3200" i="1" dirty="0"/>
              <a:t>In no instance shall the implementation of PPAs be used as an opportunity by any candidate, his or her spouse, family member within the second civil degree of affinity or consanguinity to further their candidacy through their personal appearance in such events, the posting, exhibition or distribution of any form of election propaganda, or any material containing their names, logos, initials, mottos, slogans, images, and other forms of representation attributable to them;</a:t>
            </a:r>
            <a:endParaRPr lang="en-PH" dirty="0"/>
          </a:p>
        </p:txBody>
      </p:sp>
      <p:pic>
        <p:nvPicPr>
          <p:cNvPr id="4" name="Picture 3">
            <a:extLst>
              <a:ext uri="{FF2B5EF4-FFF2-40B4-BE49-F238E27FC236}">
                <a16:creationId xmlns:a16="http://schemas.microsoft.com/office/drawing/2014/main" id="{EE249D14-A82B-530D-E294-2B19D6CEC1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01401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A07F934C-6726-7FCF-1873-3EC461398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4E452-FEDF-E6BC-9911-E5B69D821371}"/>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1C4EB2F4-DE7D-2BDF-0507-789A21508CAF}"/>
              </a:ext>
            </a:extLst>
          </p:cNvPr>
          <p:cNvSpPr>
            <a:spLocks noGrp="1"/>
          </p:cNvSpPr>
          <p:nvPr>
            <p:ph idx="1"/>
          </p:nvPr>
        </p:nvSpPr>
        <p:spPr>
          <a:xfrm>
            <a:off x="838200" y="1825625"/>
            <a:ext cx="9985513" cy="4351338"/>
          </a:xfrm>
        </p:spPr>
        <p:txBody>
          <a:bodyPr>
            <a:normAutofit/>
          </a:bodyPr>
          <a:lstStyle/>
          <a:p>
            <a:pPr marL="457200" lvl="1" indent="0" algn="just">
              <a:buNone/>
            </a:pPr>
            <a:r>
              <a:rPr lang="en-US" sz="4400" b="1" i="1" dirty="0"/>
              <a:t>d) </a:t>
            </a:r>
            <a:r>
              <a:rPr lang="en-US" sz="4400" i="1" dirty="0"/>
              <a:t>Support for or endorsement of candidates shall not be made as a condition for the entitlement of the benefits from the PPAs; and</a:t>
            </a:r>
            <a:endParaRPr lang="en-PH" sz="3000" dirty="0"/>
          </a:p>
        </p:txBody>
      </p:sp>
      <p:pic>
        <p:nvPicPr>
          <p:cNvPr id="4" name="Picture 3">
            <a:extLst>
              <a:ext uri="{FF2B5EF4-FFF2-40B4-BE49-F238E27FC236}">
                <a16:creationId xmlns:a16="http://schemas.microsoft.com/office/drawing/2014/main" id="{F67C0B62-B491-4971-93D7-6C12678C65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841005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42520899-D377-8373-BE1D-0F7F863F0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73C23-1B78-E04A-4CC1-38AD5EA951C1}"/>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AC337C4C-A63B-E6F5-4E7A-BDB8E1554555}"/>
              </a:ext>
            </a:extLst>
          </p:cNvPr>
          <p:cNvSpPr>
            <a:spLocks noGrp="1"/>
          </p:cNvSpPr>
          <p:nvPr>
            <p:ph idx="1"/>
          </p:nvPr>
        </p:nvSpPr>
        <p:spPr>
          <a:xfrm>
            <a:off x="0" y="1825624"/>
            <a:ext cx="10823713" cy="4667251"/>
          </a:xfrm>
        </p:spPr>
        <p:txBody>
          <a:bodyPr>
            <a:normAutofit fontScale="85000" lnSpcReduction="10000"/>
          </a:bodyPr>
          <a:lstStyle/>
          <a:p>
            <a:pPr marL="457200" lvl="1" indent="0" algn="just">
              <a:buNone/>
            </a:pPr>
            <a:r>
              <a:rPr lang="en-US" sz="4400" b="1" i="1" dirty="0"/>
              <a:t>e) </a:t>
            </a:r>
            <a:r>
              <a:rPr lang="en-US" sz="4400" i="1" dirty="0"/>
              <a:t>Candidates, their spouses, and members of their family within the second civil degree of affinity or consanguinity are strictly prohibited from participating, directly or indirectly, in the distribution of cash, goods or merchandise for scholarships, assistance for burial, healthcare, calamity and other similar programs. A violation of this condition shall subject the candidates or their representatives to liability under Section 261(o) of the OEC.</a:t>
            </a:r>
            <a:endParaRPr lang="en-PH" sz="3000" dirty="0"/>
          </a:p>
        </p:txBody>
      </p:sp>
      <p:pic>
        <p:nvPicPr>
          <p:cNvPr id="4" name="Picture 3">
            <a:extLst>
              <a:ext uri="{FF2B5EF4-FFF2-40B4-BE49-F238E27FC236}">
                <a16:creationId xmlns:a16="http://schemas.microsoft.com/office/drawing/2014/main" id="{3EED4DE8-0262-386A-B678-3E4C7C2CDA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657358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A6F68643-F7DA-B815-48A9-755FDA586AD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5DF02E4-873E-E99B-3A50-3D27A29F8D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C8CDE5C1-7E8A-2773-7198-7D603A40B81E}"/>
              </a:ext>
            </a:extLst>
          </p:cNvPr>
          <p:cNvSpPr/>
          <p:nvPr/>
        </p:nvSpPr>
        <p:spPr>
          <a:xfrm>
            <a:off x="1060384" y="616226"/>
            <a:ext cx="10226942" cy="5546928"/>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FE019621-AB1B-4F84-AA88-EE6E2D2BE5BB}"/>
              </a:ext>
            </a:extLst>
          </p:cNvPr>
          <p:cNvSpPr>
            <a:spLocks noGrp="1"/>
          </p:cNvSpPr>
          <p:nvPr>
            <p:ph type="ctrTitle"/>
          </p:nvPr>
        </p:nvSpPr>
        <p:spPr>
          <a:xfrm>
            <a:off x="982527" y="2131580"/>
            <a:ext cx="10382655" cy="3477098"/>
          </a:xfrm>
        </p:spPr>
        <p:txBody>
          <a:bodyPr>
            <a:noAutofit/>
          </a:bodyPr>
          <a:lstStyle/>
          <a:p>
            <a:br>
              <a:rPr lang="en-US" b="1" spc="-300" dirty="0">
                <a:latin typeface="Helvetica" pitchFamily="2" charset="0"/>
              </a:rPr>
            </a:br>
            <a:br>
              <a:rPr lang="en-US" b="1" spc="-300" dirty="0">
                <a:latin typeface="Helvetica" pitchFamily="2" charset="0"/>
              </a:rPr>
            </a:br>
            <a:br>
              <a:rPr lang="en-US" b="1" spc="-300" dirty="0">
                <a:latin typeface="Helvetica" pitchFamily="2" charset="0"/>
              </a:rPr>
            </a:br>
            <a:br>
              <a:rPr lang="en-US" b="1" spc="-300" dirty="0">
                <a:latin typeface="Helvetica" pitchFamily="2" charset="0"/>
              </a:rPr>
            </a:br>
            <a:br>
              <a:rPr lang="en-US" b="1" spc="-300" dirty="0">
                <a:latin typeface="Helvetica" pitchFamily="2" charset="0"/>
              </a:rPr>
            </a:br>
            <a:r>
              <a:rPr lang="en-PH" sz="4000" b="1" dirty="0"/>
              <a:t>RESOLUTION NO. 11078</a:t>
            </a:r>
            <a:br>
              <a:rPr lang="en-PH" sz="1800" dirty="0"/>
            </a:br>
            <a:r>
              <a:rPr lang="en-US" sz="4000" dirty="0"/>
              <a:t>RULES AND REGULATIONS ON THE PROHIBITION AGAINST THE RELEASE, DISBURSEMENT, OR EXPENDITURE OF PUBLIC FUNDS, CONSTRUCTION OF PUBLIC WORKS, DELIVERY OF MATERIALS FOR PUBLIC WORKS, ISSUANCE OF TREASURY WARRANTS AND SIMILAR DEVICES</a:t>
            </a:r>
            <a:endParaRPr lang="en-PH" sz="4000" spc="-300" dirty="0">
              <a:latin typeface="Helvetica" pitchFamily="2" charset="0"/>
            </a:endParaRPr>
          </a:p>
        </p:txBody>
      </p:sp>
    </p:spTree>
    <p:extLst>
      <p:ext uri="{BB962C8B-B14F-4D97-AF65-F5344CB8AC3E}">
        <p14:creationId xmlns:p14="http://schemas.microsoft.com/office/powerpoint/2010/main" val="2351665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B6F9-8C00-2563-C943-07D0FD022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D4FFC-C903-29F5-0B61-A4A613895126}"/>
              </a:ext>
            </a:extLst>
          </p:cNvPr>
          <p:cNvSpPr>
            <a:spLocks noGrp="1"/>
          </p:cNvSpPr>
          <p:nvPr>
            <p:ph type="title"/>
          </p:nvPr>
        </p:nvSpPr>
        <p:spPr/>
        <p:txBody>
          <a:bodyPr>
            <a:normAutofit/>
          </a:bodyPr>
          <a:lstStyle/>
          <a:p>
            <a:r>
              <a:rPr lang="en-US" sz="4800" b="1" spc="-150" dirty="0">
                <a:latin typeface="Helvetica" pitchFamily="2" charset="0"/>
              </a:rPr>
              <a:t>CALENDAR OF ACTIVITES</a:t>
            </a:r>
            <a:endParaRPr lang="en-PH" sz="4800" b="1" spc="-150" dirty="0">
              <a:latin typeface="Helvetica" pitchFamily="2" charset="0"/>
            </a:endParaRPr>
          </a:p>
        </p:txBody>
      </p:sp>
      <p:sp>
        <p:nvSpPr>
          <p:cNvPr id="3" name="Content Placeholder 2">
            <a:extLst>
              <a:ext uri="{FF2B5EF4-FFF2-40B4-BE49-F238E27FC236}">
                <a16:creationId xmlns:a16="http://schemas.microsoft.com/office/drawing/2014/main" id="{A011BB11-641F-9F8E-835D-67B20FBF387E}"/>
              </a:ext>
            </a:extLst>
          </p:cNvPr>
          <p:cNvSpPr>
            <a:spLocks noGrp="1"/>
          </p:cNvSpPr>
          <p:nvPr>
            <p:ph idx="1"/>
          </p:nvPr>
        </p:nvSpPr>
        <p:spPr>
          <a:xfrm>
            <a:off x="1008433" y="4317206"/>
            <a:ext cx="10626970" cy="4351338"/>
          </a:xfrm>
        </p:spPr>
        <p:txBody>
          <a:bodyPr/>
          <a:lstStyle/>
          <a:p>
            <a:pPr marL="0" indent="0">
              <a:buNone/>
            </a:pPr>
            <a:r>
              <a:rPr lang="en-US" sz="3600" b="1" dirty="0"/>
              <a:t>March 28, 2025, to May 10, 2025</a:t>
            </a:r>
            <a:r>
              <a:rPr lang="en-US" sz="3600" dirty="0"/>
              <a:t>:</a:t>
            </a:r>
          </a:p>
          <a:p>
            <a:pPr marL="0" indent="0">
              <a:buNone/>
            </a:pPr>
            <a:r>
              <a:rPr lang="en-US" sz="3600" dirty="0"/>
              <a:t>	Campaign Period for House of Representatives and Local Officials</a:t>
            </a:r>
            <a:br>
              <a:rPr lang="en-PH" sz="3600" dirty="0"/>
            </a:br>
            <a:r>
              <a:rPr lang="en-PH" sz="500" dirty="0"/>
              <a:t> </a:t>
            </a:r>
            <a:endParaRPr lang="en-PH" sz="900" dirty="0"/>
          </a:p>
        </p:txBody>
      </p:sp>
      <p:cxnSp>
        <p:nvCxnSpPr>
          <p:cNvPr id="5" name="Straight Arrow Connector 4">
            <a:extLst>
              <a:ext uri="{FF2B5EF4-FFF2-40B4-BE49-F238E27FC236}">
                <a16:creationId xmlns:a16="http://schemas.microsoft.com/office/drawing/2014/main" id="{6DB44CE3-0241-FC4B-B3AE-99650D91DC35}"/>
              </a:ext>
            </a:extLst>
          </p:cNvPr>
          <p:cNvCxnSpPr>
            <a:cxnSpLocks/>
          </p:cNvCxnSpPr>
          <p:nvPr/>
        </p:nvCxnSpPr>
        <p:spPr>
          <a:xfrm flipV="1">
            <a:off x="838200" y="3730888"/>
            <a:ext cx="10626969" cy="2050"/>
          </a:xfrm>
          <a:prstGeom prst="straightConnector1">
            <a:avLst/>
          </a:prstGeom>
          <a:ln w="63500">
            <a:headEnd type="none"/>
            <a:tailEnd type="non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AD99D2F-BD71-BAF1-13A3-E79DA4453690}"/>
              </a:ext>
            </a:extLst>
          </p:cNvPr>
          <p:cNvSpPr txBox="1"/>
          <p:nvPr/>
        </p:nvSpPr>
        <p:spPr>
          <a:xfrm>
            <a:off x="3238103" y="1938648"/>
            <a:ext cx="9035686" cy="1200329"/>
          </a:xfrm>
          <a:prstGeom prst="rect">
            <a:avLst/>
          </a:prstGeom>
          <a:noFill/>
        </p:spPr>
        <p:txBody>
          <a:bodyPr wrap="square">
            <a:spAutoFit/>
          </a:bodyPr>
          <a:lstStyle/>
          <a:p>
            <a:r>
              <a:rPr lang="en-US" sz="3600" b="1" dirty="0"/>
              <a:t>April 13, 2025, to May 12, 2025</a:t>
            </a:r>
            <a:r>
              <a:rPr lang="en-US" sz="3600" dirty="0"/>
              <a:t>:</a:t>
            </a:r>
            <a:br>
              <a:rPr lang="en-US" sz="3600" dirty="0"/>
            </a:br>
            <a:r>
              <a:rPr lang="en-PH" sz="3600" dirty="0"/>
              <a:t>Voting by Overseas Voters</a:t>
            </a:r>
            <a:endParaRPr lang="en-PH" sz="3600" b="1" dirty="0"/>
          </a:p>
        </p:txBody>
      </p:sp>
      <p:cxnSp>
        <p:nvCxnSpPr>
          <p:cNvPr id="9" name="Straight Connector 8">
            <a:extLst>
              <a:ext uri="{FF2B5EF4-FFF2-40B4-BE49-F238E27FC236}">
                <a16:creationId xmlns:a16="http://schemas.microsoft.com/office/drawing/2014/main" id="{93D53339-D7DC-4ED2-183C-426DF63E89B5}"/>
              </a:ext>
            </a:extLst>
          </p:cNvPr>
          <p:cNvCxnSpPr>
            <a:cxnSpLocks/>
          </p:cNvCxnSpPr>
          <p:nvPr/>
        </p:nvCxnSpPr>
        <p:spPr>
          <a:xfrm>
            <a:off x="8517623" y="2717733"/>
            <a:ext cx="0" cy="1013155"/>
          </a:xfrm>
          <a:prstGeom prst="line">
            <a:avLst/>
          </a:prstGeom>
          <a:ln w="53975">
            <a:prstDash val="sysDot"/>
            <a:tailEnd type="diamo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508D087-CDAC-B8D4-F30F-B799FD3A263D}"/>
              </a:ext>
            </a:extLst>
          </p:cNvPr>
          <p:cNvCxnSpPr>
            <a:cxnSpLocks/>
          </p:cNvCxnSpPr>
          <p:nvPr/>
        </p:nvCxnSpPr>
        <p:spPr>
          <a:xfrm>
            <a:off x="1572428" y="3730888"/>
            <a:ext cx="0" cy="586318"/>
          </a:xfrm>
          <a:prstGeom prst="line">
            <a:avLst/>
          </a:prstGeom>
          <a:ln w="53975">
            <a:prstDash val="sysDot"/>
            <a:headEnd type="diamo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5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500"/>
                                        <p:tgtEl>
                                          <p:spTgt spid="10"/>
                                        </p:tgtEl>
                                        <p:attrNameLst>
                                          <p:attrName>ppt_x</p:attrName>
                                        </p:attrNameLst>
                                      </p:cBhvr>
                                      <p:tavLst>
                                        <p:tav tm="0">
                                          <p:val>
                                            <p:strVal val="ppt_x"/>
                                          </p:val>
                                        </p:tav>
                                        <p:tav tm="100000">
                                          <p:val>
                                            <p:strVal val="0-ppt_w/2"/>
                                          </p:val>
                                        </p:tav>
                                      </p:tavLst>
                                    </p:anim>
                                    <p:anim calcmode="lin" valueType="num">
                                      <p:cBhvr additive="base">
                                        <p:cTn id="27" dur="500"/>
                                        <p:tgtEl>
                                          <p:spTgt spid="10"/>
                                        </p:tgtEl>
                                        <p:attrNameLst>
                                          <p:attrName>ppt_y</p:attrName>
                                        </p:attrNameLst>
                                      </p:cBhvr>
                                      <p:tavLst>
                                        <p:tav tm="0">
                                          <p:val>
                                            <p:strVal val="ppt_y"/>
                                          </p:val>
                                        </p:tav>
                                        <p:tav tm="100000">
                                          <p:val>
                                            <p:strVal val="ppt_y"/>
                                          </p:val>
                                        </p:tav>
                                      </p:tavLst>
                                    </p:anim>
                                    <p:set>
                                      <p:cBhvr>
                                        <p:cTn id="28" dur="1" fill="hold">
                                          <p:stCondLst>
                                            <p:cond delay="499"/>
                                          </p:stCondLst>
                                        </p:cTn>
                                        <p:tgtEl>
                                          <p:spTgt spid="10"/>
                                        </p:tgtEl>
                                        <p:attrNameLst>
                                          <p:attrName>style.visibility</p:attrName>
                                        </p:attrNameLst>
                                      </p:cBhvr>
                                      <p:to>
                                        <p:strVal val="hidden"/>
                                      </p:to>
                                    </p:set>
                                  </p:childTnLst>
                                </p:cTn>
                              </p:par>
                              <p:par>
                                <p:cTn id="29" presetID="2" presetClass="exit" presetSubtype="8" fill="hold" grpId="1" nodeType="withEffect">
                                  <p:stCondLst>
                                    <p:cond delay="0"/>
                                  </p:stCondLst>
                                  <p:childTnLst>
                                    <p:anim calcmode="lin" valueType="num">
                                      <p:cBhvr additive="base">
                                        <p:cTn id="30"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1" dur="500"/>
                                        <p:tgtEl>
                                          <p:spTgt spid="3">
                                            <p:txEl>
                                              <p:pRg st="0" end="0"/>
                                            </p:txEl>
                                          </p:spTgt>
                                        </p:tgtEl>
                                        <p:attrNameLst>
                                          <p:attrName>ppt_y</p:attrName>
                                        </p:attrNameLst>
                                      </p:cBhvr>
                                      <p:tavLst>
                                        <p:tav tm="0">
                                          <p:val>
                                            <p:strVal val="ppt_y"/>
                                          </p:val>
                                        </p:tav>
                                        <p:tav tm="100000">
                                          <p:val>
                                            <p:strVal val="ppt_y"/>
                                          </p:val>
                                        </p:tav>
                                      </p:tavLst>
                                    </p:anim>
                                    <p:set>
                                      <p:cBhvr>
                                        <p:cTn id="32" dur="1" fill="hold">
                                          <p:stCondLst>
                                            <p:cond delay="499"/>
                                          </p:stCondLst>
                                        </p:cTn>
                                        <p:tgtEl>
                                          <p:spTgt spid="3">
                                            <p:txEl>
                                              <p:pRg st="0" end="0"/>
                                            </p:txEl>
                                          </p:spTgt>
                                        </p:tgtEl>
                                        <p:attrNameLst>
                                          <p:attrName>style.visibility</p:attrName>
                                        </p:attrNameLst>
                                      </p:cBhvr>
                                      <p:to>
                                        <p:strVal val="hidden"/>
                                      </p:to>
                                    </p:set>
                                  </p:childTnLst>
                                </p:cTn>
                              </p:par>
                              <p:par>
                                <p:cTn id="33" presetID="2" presetClass="exit" presetSubtype="8" fill="hold" grpId="1" nodeType="withEffect">
                                  <p:stCondLst>
                                    <p:cond delay="0"/>
                                  </p:stCondLst>
                                  <p:childTnLst>
                                    <p:anim calcmode="lin" valueType="num">
                                      <p:cBhvr additive="base">
                                        <p:cTn id="34" dur="5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35" dur="500"/>
                                        <p:tgtEl>
                                          <p:spTgt spid="3">
                                            <p:txEl>
                                              <p:pRg st="1" end="1"/>
                                            </p:txEl>
                                          </p:spTgt>
                                        </p:tgtEl>
                                        <p:attrNameLst>
                                          <p:attrName>ppt_y</p:attrName>
                                        </p:attrNameLst>
                                      </p:cBhvr>
                                      <p:tavLst>
                                        <p:tav tm="0">
                                          <p:val>
                                            <p:strVal val="ppt_y"/>
                                          </p:val>
                                        </p:tav>
                                        <p:tav tm="100000">
                                          <p:val>
                                            <p:strVal val="ppt_y"/>
                                          </p:val>
                                        </p:tav>
                                      </p:tavLst>
                                    </p:anim>
                                    <p:set>
                                      <p:cBhvr>
                                        <p:cTn id="36" dur="1" fill="hold">
                                          <p:stCondLst>
                                            <p:cond delay="499"/>
                                          </p:stCondLst>
                                        </p:cTn>
                                        <p:tgtEl>
                                          <p:spTgt spid="3">
                                            <p:txEl>
                                              <p:pRg st="1" end="1"/>
                                            </p:txEl>
                                          </p:spTgt>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9"/>
                                        </p:tgtEl>
                                        <p:attrNameLst>
                                          <p:attrName>ppt_x</p:attrName>
                                        </p:attrNameLst>
                                      </p:cBhvr>
                                      <p:tavLst>
                                        <p:tav tm="0">
                                          <p:val>
                                            <p:strVal val="ppt_x"/>
                                          </p:val>
                                        </p:tav>
                                        <p:tav tm="100000">
                                          <p:val>
                                            <p:strVal val="0-ppt_w/2"/>
                                          </p:val>
                                        </p:tav>
                                      </p:tavLst>
                                    </p:anim>
                                    <p:anim calcmode="lin" valueType="num">
                                      <p:cBhvr additive="base">
                                        <p:cTn id="39" dur="500"/>
                                        <p:tgtEl>
                                          <p:spTgt spid="9"/>
                                        </p:tgtEl>
                                        <p:attrNameLst>
                                          <p:attrName>ppt_y</p:attrName>
                                        </p:attrNameLst>
                                      </p:cBhvr>
                                      <p:tavLst>
                                        <p:tav tm="0">
                                          <p:val>
                                            <p:strVal val="ppt_y"/>
                                          </p:val>
                                        </p:tav>
                                        <p:tav tm="100000">
                                          <p:val>
                                            <p:strVal val="ppt_y"/>
                                          </p:val>
                                        </p:tav>
                                      </p:tavLst>
                                    </p:anim>
                                    <p:set>
                                      <p:cBhvr>
                                        <p:cTn id="40" dur="1" fill="hold">
                                          <p:stCondLst>
                                            <p:cond delay="499"/>
                                          </p:stCondLst>
                                        </p:cTn>
                                        <p:tgtEl>
                                          <p:spTgt spid="9"/>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0-ppt_w/2"/>
                                          </p:val>
                                        </p:tav>
                                      </p:tavLst>
                                    </p:anim>
                                    <p:anim calcmode="lin" valueType="num">
                                      <p:cBhvr additive="base">
                                        <p:cTn id="43" dur="500"/>
                                        <p:tgtEl>
                                          <p:spTgt spid="7"/>
                                        </p:tgtEl>
                                        <p:attrNameLst>
                                          <p:attrName>ppt_y</p:attrName>
                                        </p:attrNameLst>
                                      </p:cBhvr>
                                      <p:tavLst>
                                        <p:tav tm="0">
                                          <p:val>
                                            <p:strVal val="ppt_y"/>
                                          </p:val>
                                        </p:tav>
                                        <p:tav tm="100000">
                                          <p:val>
                                            <p:strVal val="ppt_y"/>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D4CAE9A-B5D3-3E5A-8F22-7646AF6CEBC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1B43894-0F0D-540A-01C1-D6DA91C63B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BE7DA27E-D4D1-891E-5618-0D17B8E3CFF9}"/>
              </a:ext>
            </a:extLst>
          </p:cNvPr>
          <p:cNvSpPr/>
          <p:nvPr/>
        </p:nvSpPr>
        <p:spPr>
          <a:xfrm>
            <a:off x="1060383" y="2176669"/>
            <a:ext cx="10226942" cy="2286105"/>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C2CF99B7-1A36-B721-B473-ABF10C2681E7}"/>
              </a:ext>
            </a:extLst>
          </p:cNvPr>
          <p:cNvSpPr>
            <a:spLocks noGrp="1"/>
          </p:cNvSpPr>
          <p:nvPr>
            <p:ph type="ctrTitle"/>
          </p:nvPr>
        </p:nvSpPr>
        <p:spPr>
          <a:xfrm>
            <a:off x="982527" y="2285947"/>
            <a:ext cx="10382655" cy="2067550"/>
          </a:xfrm>
        </p:spPr>
        <p:txBody>
          <a:bodyPr>
            <a:noAutofit/>
          </a:bodyPr>
          <a:lstStyle/>
          <a:p>
            <a:r>
              <a:rPr lang="en-US" sz="5400" b="1" spc="-150" dirty="0">
                <a:latin typeface="Helvetica" pitchFamily="2" charset="0"/>
              </a:rPr>
              <a:t>RULE I</a:t>
            </a:r>
            <a:br>
              <a:rPr lang="en-PH" sz="1600" spc="-150" dirty="0"/>
            </a:br>
            <a:r>
              <a:rPr lang="en-US" sz="8800" spc="-150" dirty="0"/>
              <a:t> </a:t>
            </a:r>
            <a:r>
              <a:rPr lang="en-US" sz="8800" dirty="0"/>
              <a:t>PUBLIC WORKS BAN</a:t>
            </a:r>
            <a:endParaRPr lang="en-PH" sz="5600" dirty="0"/>
          </a:p>
        </p:txBody>
      </p:sp>
    </p:spTree>
    <p:extLst>
      <p:ext uri="{BB962C8B-B14F-4D97-AF65-F5344CB8AC3E}">
        <p14:creationId xmlns:p14="http://schemas.microsoft.com/office/powerpoint/2010/main" val="3551577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CB35FB74-BB75-14E4-F2D5-F3E87281B3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70D89-A68D-2024-C0D9-CBE6B30B7FB3}"/>
              </a:ext>
            </a:extLst>
          </p:cNvPr>
          <p:cNvSpPr>
            <a:spLocks noGrp="1"/>
          </p:cNvSpPr>
          <p:nvPr>
            <p:ph type="title"/>
          </p:nvPr>
        </p:nvSpPr>
        <p:spPr/>
        <p:txBody>
          <a:bodyPr>
            <a:noAutofit/>
          </a:bodyPr>
          <a:lstStyle/>
          <a:p>
            <a:r>
              <a:rPr lang="en-US" sz="5400" b="1" dirty="0"/>
              <a:t>PUBLIC WORKS BAN</a:t>
            </a:r>
            <a:endParaRPr lang="en-PH" sz="5400" dirty="0"/>
          </a:p>
        </p:txBody>
      </p:sp>
      <p:sp>
        <p:nvSpPr>
          <p:cNvPr id="3" name="Content Placeholder 2">
            <a:extLst>
              <a:ext uri="{FF2B5EF4-FFF2-40B4-BE49-F238E27FC236}">
                <a16:creationId xmlns:a16="http://schemas.microsoft.com/office/drawing/2014/main" id="{5333505C-BF95-9E1F-3A5D-701DB1D61EAE}"/>
              </a:ext>
            </a:extLst>
          </p:cNvPr>
          <p:cNvSpPr>
            <a:spLocks noGrp="1"/>
          </p:cNvSpPr>
          <p:nvPr>
            <p:ph idx="1"/>
          </p:nvPr>
        </p:nvSpPr>
        <p:spPr>
          <a:xfrm>
            <a:off x="838200" y="1825625"/>
            <a:ext cx="9985513" cy="4351338"/>
          </a:xfrm>
        </p:spPr>
        <p:txBody>
          <a:bodyPr>
            <a:normAutofit fontScale="92500" lnSpcReduction="20000"/>
          </a:bodyPr>
          <a:lstStyle/>
          <a:p>
            <a:pPr lvl="1" algn="just"/>
            <a:r>
              <a:rPr lang="en-US" sz="4400" b="1" i="1" dirty="0"/>
              <a:t>Public works defined</a:t>
            </a:r>
          </a:p>
          <a:p>
            <a:pPr marL="457200" lvl="1" indent="0" algn="just">
              <a:buNone/>
            </a:pPr>
            <a:endParaRPr lang="en-US" sz="3900" i="1" dirty="0"/>
          </a:p>
          <a:p>
            <a:pPr marL="457200" lvl="1" indent="0" algn="just">
              <a:buNone/>
            </a:pPr>
            <a:r>
              <a:rPr lang="en-US" sz="3900" i="1" dirty="0"/>
              <a:t>Whenever used in this Resolution, "</a:t>
            </a:r>
            <a:r>
              <a:rPr lang="en-US" sz="3900" b="1" i="1" dirty="0"/>
              <a:t>public works</a:t>
            </a:r>
            <a:r>
              <a:rPr lang="en-US" sz="3900" i="1" dirty="0"/>
              <a:t>" refer generally to "infrastructure projects" or any building or structure on land or to structures built by the Government for public use and paid for by public funds. It encompasses fixed works constructed for public use or enjoyment financed and owned by the government.</a:t>
            </a:r>
          </a:p>
        </p:txBody>
      </p:sp>
      <p:pic>
        <p:nvPicPr>
          <p:cNvPr id="4" name="Picture 3">
            <a:extLst>
              <a:ext uri="{FF2B5EF4-FFF2-40B4-BE49-F238E27FC236}">
                <a16:creationId xmlns:a16="http://schemas.microsoft.com/office/drawing/2014/main" id="{C6EFCCEF-0D04-CB3A-0AE4-C1D39A5E81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66372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4505940-D76D-6F16-7B56-31DD879EA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E2B8E-D39B-8237-EF0F-DC628D32F584}"/>
              </a:ext>
            </a:extLst>
          </p:cNvPr>
          <p:cNvSpPr>
            <a:spLocks noGrp="1"/>
          </p:cNvSpPr>
          <p:nvPr>
            <p:ph type="title"/>
          </p:nvPr>
        </p:nvSpPr>
        <p:spPr/>
        <p:txBody>
          <a:bodyPr>
            <a:noAutofit/>
          </a:bodyPr>
          <a:lstStyle/>
          <a:p>
            <a:r>
              <a:rPr lang="en-US" sz="5400" b="1" dirty="0"/>
              <a:t>PUBLIC WORKS DEFINED</a:t>
            </a:r>
            <a:endParaRPr lang="en-PH" sz="5400" dirty="0"/>
          </a:p>
        </p:txBody>
      </p:sp>
      <p:sp>
        <p:nvSpPr>
          <p:cNvPr id="3" name="Content Placeholder 2">
            <a:extLst>
              <a:ext uri="{FF2B5EF4-FFF2-40B4-BE49-F238E27FC236}">
                <a16:creationId xmlns:a16="http://schemas.microsoft.com/office/drawing/2014/main" id="{50C8D466-1114-2D99-4447-389A8DA30BDB}"/>
              </a:ext>
            </a:extLst>
          </p:cNvPr>
          <p:cNvSpPr>
            <a:spLocks noGrp="1"/>
          </p:cNvSpPr>
          <p:nvPr>
            <p:ph idx="1"/>
          </p:nvPr>
        </p:nvSpPr>
        <p:spPr>
          <a:xfrm>
            <a:off x="308114" y="1825625"/>
            <a:ext cx="10515600" cy="4667250"/>
          </a:xfrm>
        </p:spPr>
        <p:txBody>
          <a:bodyPr>
            <a:normAutofit lnSpcReduction="10000"/>
          </a:bodyPr>
          <a:lstStyle/>
          <a:p>
            <a:pPr lvl="1" algn="just"/>
            <a:r>
              <a:rPr lang="en-US" sz="3200" i="1" dirty="0"/>
              <a:t>It includes the construction, improvement, rehabilitation, demolition, repair, restoration, or maintenance of roads and bridges, railways, airports, seaports, communication facilities, civil works components of information technology projects, irrigation, flood control and drainage, water supply, sanitation, sewerage and solid waste management systems, shore protection, energy/power and electrification facilities, national buildings, school buildings, hospital buildings, and other related construction projects of the government. (sec 1)</a:t>
            </a:r>
          </a:p>
        </p:txBody>
      </p:sp>
      <p:pic>
        <p:nvPicPr>
          <p:cNvPr id="4" name="Picture 3">
            <a:extLst>
              <a:ext uri="{FF2B5EF4-FFF2-40B4-BE49-F238E27FC236}">
                <a16:creationId xmlns:a16="http://schemas.microsoft.com/office/drawing/2014/main" id="{9F26D5D4-6A68-00E3-5D99-F23C3C0C91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060900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BFF4C476-5478-A53C-EE28-377119FE0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C97514-07F3-D50C-AD97-D865EEF572D8}"/>
              </a:ext>
            </a:extLst>
          </p:cNvPr>
          <p:cNvSpPr>
            <a:spLocks noGrp="1"/>
          </p:cNvSpPr>
          <p:nvPr>
            <p:ph type="title"/>
          </p:nvPr>
        </p:nvSpPr>
        <p:spPr/>
        <p:txBody>
          <a:bodyPr>
            <a:noAutofit/>
          </a:bodyPr>
          <a:lstStyle/>
          <a:p>
            <a:r>
              <a:rPr lang="en-US" sz="5400" b="1" dirty="0"/>
              <a:t>PUBLIC WORKS BAN</a:t>
            </a:r>
            <a:endParaRPr lang="en-PH" sz="5400" dirty="0"/>
          </a:p>
        </p:txBody>
      </p:sp>
      <p:sp>
        <p:nvSpPr>
          <p:cNvPr id="3" name="Content Placeholder 2">
            <a:extLst>
              <a:ext uri="{FF2B5EF4-FFF2-40B4-BE49-F238E27FC236}">
                <a16:creationId xmlns:a16="http://schemas.microsoft.com/office/drawing/2014/main" id="{53018A3F-DD46-F02C-A3D0-7685634C1EDE}"/>
              </a:ext>
            </a:extLst>
          </p:cNvPr>
          <p:cNvSpPr>
            <a:spLocks noGrp="1"/>
          </p:cNvSpPr>
          <p:nvPr>
            <p:ph idx="1"/>
          </p:nvPr>
        </p:nvSpPr>
        <p:spPr>
          <a:xfrm>
            <a:off x="838200" y="1825625"/>
            <a:ext cx="9985513" cy="4351338"/>
          </a:xfrm>
        </p:spPr>
        <p:txBody>
          <a:bodyPr>
            <a:normAutofit fontScale="92500"/>
          </a:bodyPr>
          <a:lstStyle/>
          <a:p>
            <a:pPr lvl="1" algn="just"/>
            <a:r>
              <a:rPr lang="en-US" sz="4400" b="1" i="1" dirty="0"/>
              <a:t>Prohibition on Release, Disbursement or Expenditure of Public Funds.</a:t>
            </a:r>
          </a:p>
          <a:p>
            <a:pPr lvl="1" algn="just"/>
            <a:r>
              <a:rPr lang="en-US" sz="3900" i="1" u="sng" dirty="0">
                <a:solidFill>
                  <a:srgbClr val="C00000"/>
                </a:solidFill>
              </a:rPr>
              <a:t>Effective March 28, 2025 (Friday) until May 11, 2025 (Sunday), </a:t>
            </a:r>
            <a:r>
              <a:rPr lang="en-US" sz="3900" i="1" dirty="0"/>
              <a:t>no public official or employee, and those of government-owned and controlled corporations and their subsidiaries shall release, disburse, or expend any public funds for: </a:t>
            </a:r>
            <a:r>
              <a:rPr lang="en-US" sz="3900" b="1" i="1" dirty="0"/>
              <a:t>Any and all kinds of public works</a:t>
            </a:r>
          </a:p>
        </p:txBody>
      </p:sp>
      <p:pic>
        <p:nvPicPr>
          <p:cNvPr id="4" name="Picture 3">
            <a:extLst>
              <a:ext uri="{FF2B5EF4-FFF2-40B4-BE49-F238E27FC236}">
                <a16:creationId xmlns:a16="http://schemas.microsoft.com/office/drawing/2014/main" id="{1FCF224E-E0DD-14F9-0FB8-A401C199D41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703081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D69E4147-4E7A-91FF-6797-8940AC4FF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9B44E-7B0D-ADD3-3060-0F0CAA7810E2}"/>
              </a:ext>
            </a:extLst>
          </p:cNvPr>
          <p:cNvSpPr>
            <a:spLocks noGrp="1"/>
          </p:cNvSpPr>
          <p:nvPr>
            <p:ph type="title"/>
          </p:nvPr>
        </p:nvSpPr>
        <p:spPr/>
        <p:txBody>
          <a:bodyPr>
            <a:noAutofit/>
          </a:bodyPr>
          <a:lstStyle/>
          <a:p>
            <a:r>
              <a:rPr lang="en-US" sz="5400" b="1" dirty="0"/>
              <a:t>Except the following:</a:t>
            </a:r>
            <a:endParaRPr lang="en-PH" sz="5400" dirty="0"/>
          </a:p>
        </p:txBody>
      </p:sp>
      <p:sp>
        <p:nvSpPr>
          <p:cNvPr id="3" name="Content Placeholder 2">
            <a:extLst>
              <a:ext uri="{FF2B5EF4-FFF2-40B4-BE49-F238E27FC236}">
                <a16:creationId xmlns:a16="http://schemas.microsoft.com/office/drawing/2014/main" id="{3786B659-83AE-DB9F-FFC0-D7A05B048575}"/>
              </a:ext>
            </a:extLst>
          </p:cNvPr>
          <p:cNvSpPr>
            <a:spLocks noGrp="1"/>
          </p:cNvSpPr>
          <p:nvPr>
            <p:ph idx="1"/>
          </p:nvPr>
        </p:nvSpPr>
        <p:spPr>
          <a:xfrm>
            <a:off x="0" y="1825625"/>
            <a:ext cx="10823713" cy="4798912"/>
          </a:xfrm>
        </p:spPr>
        <p:txBody>
          <a:bodyPr>
            <a:normAutofit fontScale="92500" lnSpcReduction="20000"/>
          </a:bodyPr>
          <a:lstStyle/>
          <a:p>
            <a:pPr marL="457200" lvl="1" indent="0" algn="just">
              <a:buNone/>
            </a:pPr>
            <a:r>
              <a:rPr lang="en-US" sz="4400" b="1" i="1" dirty="0"/>
              <a:t>a) </a:t>
            </a:r>
            <a:r>
              <a:rPr lang="en-US" sz="4400" dirty="0"/>
              <a:t>Maintenance of existing and/or completed public works projects: Provided, that not more than the average number of laborers or employees already employed therein during the six (6)-month period immediately prior to March 28, 2025, shall be permitted to work during such time: Provided, further, that no additional laborers shall be employed for maintenance work starting March 28, 2025, until May 11, 2025;</a:t>
            </a:r>
            <a:endParaRPr lang="en-US" sz="3900" dirty="0"/>
          </a:p>
        </p:txBody>
      </p:sp>
      <p:pic>
        <p:nvPicPr>
          <p:cNvPr id="4" name="Picture 3">
            <a:extLst>
              <a:ext uri="{FF2B5EF4-FFF2-40B4-BE49-F238E27FC236}">
                <a16:creationId xmlns:a16="http://schemas.microsoft.com/office/drawing/2014/main" id="{11148632-90AE-FC11-4AD9-A5F071FCAB1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953583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B319BFD1-83AC-2D90-C1A1-F767C53803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705654-4CB1-7C26-1587-0CF21702802D}"/>
              </a:ext>
            </a:extLst>
          </p:cNvPr>
          <p:cNvSpPr>
            <a:spLocks noGrp="1"/>
          </p:cNvSpPr>
          <p:nvPr>
            <p:ph idx="1"/>
          </p:nvPr>
        </p:nvSpPr>
        <p:spPr>
          <a:xfrm>
            <a:off x="0" y="1029544"/>
            <a:ext cx="10823713" cy="4798912"/>
          </a:xfrm>
        </p:spPr>
        <p:txBody>
          <a:bodyPr>
            <a:normAutofit/>
          </a:bodyPr>
          <a:lstStyle/>
          <a:p>
            <a:pPr marL="457200" lvl="1" indent="0" algn="just">
              <a:buNone/>
            </a:pPr>
            <a:r>
              <a:rPr lang="en-US" sz="4400" b="1" i="1" dirty="0"/>
              <a:t>b) </a:t>
            </a:r>
            <a:r>
              <a:rPr lang="en-US" sz="4400" i="1" dirty="0"/>
              <a:t>Work undertaken by contract through public bidding held, or by negotiated contract awarded, before March 28, 2025: Provided, that for the purpose of this Section, work under the so-called “</a:t>
            </a:r>
            <a:r>
              <a:rPr lang="en-US" sz="4400" i="1" dirty="0" err="1"/>
              <a:t>takay</a:t>
            </a:r>
            <a:r>
              <a:rPr lang="en-US" sz="4400" i="1" dirty="0"/>
              <a:t>” or “</a:t>
            </a:r>
            <a:r>
              <a:rPr lang="en-US" sz="4400" i="1" dirty="0" err="1"/>
              <a:t>pakyaw</a:t>
            </a:r>
            <a:r>
              <a:rPr lang="en-US" sz="4400" i="1" dirty="0"/>
              <a:t>” system shall not be considered as work by contract;</a:t>
            </a:r>
            <a:endParaRPr lang="en-US" sz="3900" i="1" dirty="0"/>
          </a:p>
        </p:txBody>
      </p:sp>
      <p:pic>
        <p:nvPicPr>
          <p:cNvPr id="4" name="Picture 3">
            <a:extLst>
              <a:ext uri="{FF2B5EF4-FFF2-40B4-BE49-F238E27FC236}">
                <a16:creationId xmlns:a16="http://schemas.microsoft.com/office/drawing/2014/main" id="{8157DB3C-42D3-6123-61C3-77FB44F1DC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4848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A76388DD-B4D5-5346-B1FA-FCEAF7ECBF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C4DA43-8DFF-31C5-F443-0FDF0F230315}"/>
              </a:ext>
            </a:extLst>
          </p:cNvPr>
          <p:cNvSpPr>
            <a:spLocks noGrp="1"/>
          </p:cNvSpPr>
          <p:nvPr>
            <p:ph idx="1"/>
          </p:nvPr>
        </p:nvSpPr>
        <p:spPr>
          <a:xfrm>
            <a:off x="0" y="775037"/>
            <a:ext cx="10885251" cy="5178291"/>
          </a:xfrm>
        </p:spPr>
        <p:txBody>
          <a:bodyPr>
            <a:normAutofit fontScale="92500"/>
          </a:bodyPr>
          <a:lstStyle/>
          <a:p>
            <a:pPr marL="457200" lvl="1" indent="0" algn="just">
              <a:lnSpc>
                <a:spcPct val="120000"/>
              </a:lnSpc>
              <a:buNone/>
            </a:pPr>
            <a:r>
              <a:rPr lang="en-US" sz="3200" b="1" i="1" dirty="0"/>
              <a:t>c) </a:t>
            </a:r>
            <a:r>
              <a:rPr lang="en-US" sz="3200" dirty="0"/>
              <a:t>Payment for the usual cost of preparation for working drawings, specifications, bills of materials, estimates, and other procedures preparatory to actual construction including the purchase of materials and equipment, and all incidental expenses for wages of watchmen and other laborers employed for such work in the central office and field storehouses before March 28, 2025: Provided, that the number of such laborers shall not be increased over the number hired when the project or projects were commenced; and</a:t>
            </a:r>
            <a:endParaRPr lang="en-US" sz="2800" dirty="0"/>
          </a:p>
        </p:txBody>
      </p:sp>
      <p:pic>
        <p:nvPicPr>
          <p:cNvPr id="4" name="Picture 3">
            <a:extLst>
              <a:ext uri="{FF2B5EF4-FFF2-40B4-BE49-F238E27FC236}">
                <a16:creationId xmlns:a16="http://schemas.microsoft.com/office/drawing/2014/main" id="{1FFA22A1-4A42-917D-0EAC-AF96774298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274506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F360B0D-09BE-8222-8B2D-60C502B294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95A5C0-3E4C-0547-0A40-6E83F6C09544}"/>
              </a:ext>
            </a:extLst>
          </p:cNvPr>
          <p:cNvSpPr>
            <a:spLocks noGrp="1"/>
          </p:cNvSpPr>
          <p:nvPr>
            <p:ph idx="1"/>
          </p:nvPr>
        </p:nvSpPr>
        <p:spPr>
          <a:xfrm>
            <a:off x="0" y="1300331"/>
            <a:ext cx="10823713" cy="4798912"/>
          </a:xfrm>
        </p:spPr>
        <p:txBody>
          <a:bodyPr>
            <a:normAutofit/>
          </a:bodyPr>
          <a:lstStyle/>
          <a:p>
            <a:pPr marL="457200" lvl="1" indent="0" algn="just">
              <a:buNone/>
            </a:pPr>
            <a:r>
              <a:rPr lang="en-US" sz="4400" b="1" i="1" dirty="0"/>
              <a:t>d)</a:t>
            </a:r>
            <a:r>
              <a:rPr lang="en-US" sz="4400" i="1" dirty="0"/>
              <a:t> </a:t>
            </a:r>
            <a:r>
              <a:rPr lang="en-US" sz="4400" dirty="0"/>
              <a:t>Emergency work necessitated by the occurrence of a public calamity, but such work shall be limited to the restoration of the damaged facility.</a:t>
            </a:r>
            <a:endParaRPr lang="en-US" sz="3900" dirty="0"/>
          </a:p>
        </p:txBody>
      </p:sp>
      <p:pic>
        <p:nvPicPr>
          <p:cNvPr id="4" name="Picture 3">
            <a:extLst>
              <a:ext uri="{FF2B5EF4-FFF2-40B4-BE49-F238E27FC236}">
                <a16:creationId xmlns:a16="http://schemas.microsoft.com/office/drawing/2014/main" id="{F64976E7-E0A7-4980-52CA-22EC4D9C26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783308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F534C248-932E-1A6E-9369-525BF0639E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6BC14A-CCDD-5FA7-BF6B-DD3AD3337578}"/>
              </a:ext>
            </a:extLst>
          </p:cNvPr>
          <p:cNvSpPr>
            <a:spLocks noGrp="1"/>
          </p:cNvSpPr>
          <p:nvPr>
            <p:ph idx="1"/>
          </p:nvPr>
        </p:nvSpPr>
        <p:spPr>
          <a:xfrm>
            <a:off x="595008" y="1253331"/>
            <a:ext cx="9985513" cy="4351338"/>
          </a:xfrm>
        </p:spPr>
        <p:txBody>
          <a:bodyPr>
            <a:normAutofit/>
          </a:bodyPr>
          <a:lstStyle/>
          <a:p>
            <a:pPr lvl="1" algn="just"/>
            <a:r>
              <a:rPr lang="en-US" sz="4400" dirty="0"/>
              <a:t>No payment shall be made within five (5) days before the date of election to laborers who have rendered services in projects or works except those falling under sub-paragraphs (a), (b), (c), and (d), of this Section.</a:t>
            </a:r>
            <a:endParaRPr lang="en-US" sz="4400" i="1" dirty="0"/>
          </a:p>
        </p:txBody>
      </p:sp>
      <p:pic>
        <p:nvPicPr>
          <p:cNvPr id="4" name="Picture 3">
            <a:extLst>
              <a:ext uri="{FF2B5EF4-FFF2-40B4-BE49-F238E27FC236}">
                <a16:creationId xmlns:a16="http://schemas.microsoft.com/office/drawing/2014/main" id="{68E0D2FA-315A-FF59-FC3C-D81F59571A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739419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5D4F19FF-1E06-27FE-E4D3-1D55DFD4345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DFCEC2-7124-D38A-3D8B-DEF2DFDB1097}"/>
              </a:ext>
            </a:extLst>
          </p:cNvPr>
          <p:cNvSpPr>
            <a:spLocks noGrp="1"/>
          </p:cNvSpPr>
          <p:nvPr>
            <p:ph idx="1"/>
          </p:nvPr>
        </p:nvSpPr>
        <p:spPr>
          <a:xfrm>
            <a:off x="0" y="1039272"/>
            <a:ext cx="10745892" cy="4779456"/>
          </a:xfrm>
        </p:spPr>
        <p:txBody>
          <a:bodyPr>
            <a:normAutofit fontScale="92500"/>
          </a:bodyPr>
          <a:lstStyle/>
          <a:p>
            <a:pPr lvl="1" algn="just"/>
            <a:r>
              <a:rPr lang="en-US" sz="4000" dirty="0"/>
              <a:t>The prohibition shall not apply to on-going public works projects commenced before the campaign period or similar projects under foreign agreements. For purposes of this provision, it shall be the duty of the government officials or agencies concerned to report to the Commission the list of all such projects being undertaken by them as provided for under Section 2 of this Resolution. (sec 2)</a:t>
            </a:r>
          </a:p>
        </p:txBody>
      </p:sp>
      <p:pic>
        <p:nvPicPr>
          <p:cNvPr id="4" name="Picture 3">
            <a:extLst>
              <a:ext uri="{FF2B5EF4-FFF2-40B4-BE49-F238E27FC236}">
                <a16:creationId xmlns:a16="http://schemas.microsoft.com/office/drawing/2014/main" id="{41768D54-3C35-001D-A18C-F2B835B39B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4551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702F-CE32-B8F7-3F58-2EAC06D68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01EDD-DFA6-E47E-94E6-F1DB87F2DD5B}"/>
              </a:ext>
            </a:extLst>
          </p:cNvPr>
          <p:cNvSpPr>
            <a:spLocks noGrp="1"/>
          </p:cNvSpPr>
          <p:nvPr>
            <p:ph type="title"/>
          </p:nvPr>
        </p:nvSpPr>
        <p:spPr/>
        <p:txBody>
          <a:bodyPr>
            <a:normAutofit/>
          </a:bodyPr>
          <a:lstStyle/>
          <a:p>
            <a:r>
              <a:rPr lang="en-US" sz="4800" b="1" spc="-150" dirty="0">
                <a:latin typeface="Helvetica" pitchFamily="2" charset="0"/>
              </a:rPr>
              <a:t>CALENDAR OF ACTIVITES</a:t>
            </a:r>
            <a:endParaRPr lang="en-PH" sz="4800" b="1" spc="-150" dirty="0">
              <a:latin typeface="Helvetica" pitchFamily="2" charset="0"/>
            </a:endParaRPr>
          </a:p>
        </p:txBody>
      </p:sp>
      <p:sp>
        <p:nvSpPr>
          <p:cNvPr id="3" name="Content Placeholder 2">
            <a:extLst>
              <a:ext uri="{FF2B5EF4-FFF2-40B4-BE49-F238E27FC236}">
                <a16:creationId xmlns:a16="http://schemas.microsoft.com/office/drawing/2014/main" id="{DCF3049E-C2B0-1697-4B13-F2D220F45875}"/>
              </a:ext>
            </a:extLst>
          </p:cNvPr>
          <p:cNvSpPr>
            <a:spLocks noGrp="1"/>
          </p:cNvSpPr>
          <p:nvPr>
            <p:ph idx="1"/>
          </p:nvPr>
        </p:nvSpPr>
        <p:spPr>
          <a:xfrm>
            <a:off x="2909772" y="4226093"/>
            <a:ext cx="7721926" cy="1336479"/>
          </a:xfrm>
        </p:spPr>
        <p:txBody>
          <a:bodyPr/>
          <a:lstStyle/>
          <a:p>
            <a:pPr marL="0" indent="0">
              <a:buNone/>
            </a:pPr>
            <a:r>
              <a:rPr lang="en-US" sz="3600" b="1" dirty="0"/>
              <a:t>May 11, 2025:</a:t>
            </a:r>
          </a:p>
          <a:p>
            <a:pPr marL="0" indent="0">
              <a:buNone/>
            </a:pPr>
            <a:r>
              <a:rPr lang="en-US" sz="3600" dirty="0"/>
              <a:t>Liquor Ban, Campaigning is prohibited</a:t>
            </a:r>
            <a:r>
              <a:rPr lang="en-PH" sz="500" dirty="0"/>
              <a:t> </a:t>
            </a:r>
            <a:endParaRPr lang="en-PH" sz="900" dirty="0"/>
          </a:p>
        </p:txBody>
      </p:sp>
      <p:cxnSp>
        <p:nvCxnSpPr>
          <p:cNvPr id="5" name="Straight Arrow Connector 4">
            <a:extLst>
              <a:ext uri="{FF2B5EF4-FFF2-40B4-BE49-F238E27FC236}">
                <a16:creationId xmlns:a16="http://schemas.microsoft.com/office/drawing/2014/main" id="{6A59400D-FA46-3682-32EB-0777B7A3EC98}"/>
              </a:ext>
            </a:extLst>
          </p:cNvPr>
          <p:cNvCxnSpPr>
            <a:cxnSpLocks/>
          </p:cNvCxnSpPr>
          <p:nvPr/>
        </p:nvCxnSpPr>
        <p:spPr>
          <a:xfrm flipV="1">
            <a:off x="838200" y="3730888"/>
            <a:ext cx="10626969" cy="2050"/>
          </a:xfrm>
          <a:prstGeom prst="straightConnector1">
            <a:avLst/>
          </a:prstGeom>
          <a:ln w="63500">
            <a:headEnd type="none"/>
            <a:tailEnd type="non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A097102-3729-E9AB-FFB4-6F89391DDF0A}"/>
              </a:ext>
            </a:extLst>
          </p:cNvPr>
          <p:cNvSpPr txBox="1"/>
          <p:nvPr/>
        </p:nvSpPr>
        <p:spPr>
          <a:xfrm>
            <a:off x="838200" y="1825435"/>
            <a:ext cx="9035686" cy="1200329"/>
          </a:xfrm>
          <a:prstGeom prst="rect">
            <a:avLst/>
          </a:prstGeom>
          <a:noFill/>
        </p:spPr>
        <p:txBody>
          <a:bodyPr wrap="square">
            <a:spAutoFit/>
          </a:bodyPr>
          <a:lstStyle/>
          <a:p>
            <a:r>
              <a:rPr lang="en-US" sz="3600" b="1" dirty="0"/>
              <a:t>April 28-30, 2025</a:t>
            </a:r>
            <a:br>
              <a:rPr lang="en-US" sz="3600" dirty="0"/>
            </a:br>
            <a:r>
              <a:rPr lang="en-US" sz="3600" dirty="0"/>
              <a:t>Voting by local absentee voters</a:t>
            </a:r>
            <a:endParaRPr lang="en-PH" sz="3600" b="1" dirty="0"/>
          </a:p>
        </p:txBody>
      </p:sp>
      <p:cxnSp>
        <p:nvCxnSpPr>
          <p:cNvPr id="9" name="Straight Connector 8">
            <a:extLst>
              <a:ext uri="{FF2B5EF4-FFF2-40B4-BE49-F238E27FC236}">
                <a16:creationId xmlns:a16="http://schemas.microsoft.com/office/drawing/2014/main" id="{EC3CE119-9498-74CB-5F55-1D274A19DBE0}"/>
              </a:ext>
            </a:extLst>
          </p:cNvPr>
          <p:cNvCxnSpPr>
            <a:cxnSpLocks/>
          </p:cNvCxnSpPr>
          <p:nvPr/>
        </p:nvCxnSpPr>
        <p:spPr>
          <a:xfrm>
            <a:off x="3566245" y="3025764"/>
            <a:ext cx="0" cy="724580"/>
          </a:xfrm>
          <a:prstGeom prst="line">
            <a:avLst/>
          </a:prstGeom>
          <a:ln w="53975">
            <a:prstDash val="sysDot"/>
            <a:tailEnd type="diamo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C66761F-9517-77B3-A1D0-B92B91B82A76}"/>
              </a:ext>
            </a:extLst>
          </p:cNvPr>
          <p:cNvCxnSpPr>
            <a:cxnSpLocks/>
          </p:cNvCxnSpPr>
          <p:nvPr/>
        </p:nvCxnSpPr>
        <p:spPr>
          <a:xfrm>
            <a:off x="8174267" y="3750344"/>
            <a:ext cx="0" cy="1055120"/>
          </a:xfrm>
          <a:prstGeom prst="line">
            <a:avLst/>
          </a:prstGeom>
          <a:ln w="53975">
            <a:prstDash val="sysDot"/>
            <a:headEnd type="diamo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983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0-ppt_w/2"/>
                                          </p:val>
                                        </p:tav>
                                      </p:tavLst>
                                    </p:anim>
                                    <p:anim calcmode="lin" valueType="num">
                                      <p:cBhvr additive="base">
                                        <p:cTn id="27" dur="500"/>
                                        <p:tgtEl>
                                          <p:spTgt spid="9"/>
                                        </p:tgtEl>
                                        <p:attrNameLst>
                                          <p:attrName>ppt_y</p:attrName>
                                        </p:attrNameLst>
                                      </p:cBhvr>
                                      <p:tavLst>
                                        <p:tav tm="0">
                                          <p:val>
                                            <p:strVal val="ppt_y"/>
                                          </p:val>
                                        </p:tav>
                                        <p:tav tm="100000">
                                          <p:val>
                                            <p:strVal val="ppt_y"/>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8" fill="hold" grpId="1" nodeType="with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0-ppt_w/2"/>
                                          </p:val>
                                        </p:tav>
                                      </p:tavLst>
                                    </p:anim>
                                    <p:anim calcmode="lin" valueType="num">
                                      <p:cBhvr additive="base">
                                        <p:cTn id="31" dur="500"/>
                                        <p:tgtEl>
                                          <p:spTgt spid="7"/>
                                        </p:tgtEl>
                                        <p:attrNameLst>
                                          <p:attrName>ppt_y</p:attrName>
                                        </p:attrNameLst>
                                      </p:cBhvr>
                                      <p:tavLst>
                                        <p:tav tm="0">
                                          <p:val>
                                            <p:strVal val="ppt_y"/>
                                          </p:val>
                                        </p:tav>
                                        <p:tav tm="100000">
                                          <p:val>
                                            <p:strVal val="ppt_y"/>
                                          </p:val>
                                        </p:tav>
                                      </p:tavLst>
                                    </p:anim>
                                    <p:set>
                                      <p:cBhvr>
                                        <p:cTn id="32" dur="1" fill="hold">
                                          <p:stCondLst>
                                            <p:cond delay="499"/>
                                          </p:stCondLst>
                                        </p:cTn>
                                        <p:tgtEl>
                                          <p:spTgt spid="7"/>
                                        </p:tgtEl>
                                        <p:attrNameLst>
                                          <p:attrName>style.visibility</p:attrName>
                                        </p:attrNameLst>
                                      </p:cBhvr>
                                      <p:to>
                                        <p:strVal val="hidden"/>
                                      </p:to>
                                    </p:set>
                                  </p:childTnLst>
                                </p:cTn>
                              </p:par>
                              <p:par>
                                <p:cTn id="33" presetID="2" presetClass="exit" presetSubtype="8" fill="hold" nodeType="with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0-ppt_w/2"/>
                                          </p:val>
                                        </p:tav>
                                      </p:tavLst>
                                    </p:anim>
                                    <p:anim calcmode="lin" valueType="num">
                                      <p:cBhvr additive="base">
                                        <p:cTn id="35" dur="500"/>
                                        <p:tgtEl>
                                          <p:spTgt spid="10"/>
                                        </p:tgtEl>
                                        <p:attrNameLst>
                                          <p:attrName>ppt_y</p:attrName>
                                        </p:attrNameLst>
                                      </p:cBhvr>
                                      <p:tavLst>
                                        <p:tav tm="0">
                                          <p:val>
                                            <p:strVal val="ppt_y"/>
                                          </p:val>
                                        </p:tav>
                                        <p:tav tm="100000">
                                          <p:val>
                                            <p:strVal val="ppt_y"/>
                                          </p:val>
                                        </p:tav>
                                      </p:tavLst>
                                    </p:anim>
                                    <p:set>
                                      <p:cBhvr>
                                        <p:cTn id="36" dur="1" fill="hold">
                                          <p:stCondLst>
                                            <p:cond delay="499"/>
                                          </p:stCondLst>
                                        </p:cTn>
                                        <p:tgtEl>
                                          <p:spTgt spid="10"/>
                                        </p:tgtEl>
                                        <p:attrNameLst>
                                          <p:attrName>style.visibility</p:attrName>
                                        </p:attrNameLst>
                                      </p:cBhvr>
                                      <p:to>
                                        <p:strVal val="hidden"/>
                                      </p:to>
                                    </p:set>
                                  </p:childTnLst>
                                </p:cTn>
                              </p:par>
                              <p:par>
                                <p:cTn id="37" presetID="2" presetClass="exit" presetSubtype="8" fill="hold" grpId="1" nodeType="withEffect">
                                  <p:stCondLst>
                                    <p:cond delay="0"/>
                                  </p:stCondLst>
                                  <p:childTnLst>
                                    <p:anim calcmode="lin" valueType="num">
                                      <p:cBhvr additive="base">
                                        <p:cTn id="38"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39" dur="500"/>
                                        <p:tgtEl>
                                          <p:spTgt spid="3">
                                            <p:txEl>
                                              <p:pRg st="0" end="0"/>
                                            </p:txEl>
                                          </p:spTgt>
                                        </p:tgtEl>
                                        <p:attrNameLst>
                                          <p:attrName>ppt_y</p:attrName>
                                        </p:attrNameLst>
                                      </p:cBhvr>
                                      <p:tavLst>
                                        <p:tav tm="0">
                                          <p:val>
                                            <p:strVal val="ppt_y"/>
                                          </p:val>
                                        </p:tav>
                                        <p:tav tm="100000">
                                          <p:val>
                                            <p:strVal val="ppt_y"/>
                                          </p:val>
                                        </p:tav>
                                      </p:tavLst>
                                    </p:anim>
                                    <p:set>
                                      <p:cBhvr>
                                        <p:cTn id="40" dur="1" fill="hold">
                                          <p:stCondLst>
                                            <p:cond delay="499"/>
                                          </p:stCondLst>
                                        </p:cTn>
                                        <p:tgtEl>
                                          <p:spTgt spid="3">
                                            <p:txEl>
                                              <p:pRg st="0" end="0"/>
                                            </p:txEl>
                                          </p:spTgt>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3">
                                            <p:txEl>
                                              <p:pRg st="1" end="1"/>
                                            </p:txEl>
                                          </p:spTgt>
                                        </p:tgtEl>
                                        <p:attrNameLst>
                                          <p:attrName>ppt_x</p:attrName>
                                        </p:attrNameLst>
                                      </p:cBhvr>
                                      <p:tavLst>
                                        <p:tav tm="0">
                                          <p:val>
                                            <p:strVal val="ppt_x"/>
                                          </p:val>
                                        </p:tav>
                                        <p:tav tm="100000">
                                          <p:val>
                                            <p:strVal val="0-ppt_w/2"/>
                                          </p:val>
                                        </p:tav>
                                      </p:tavLst>
                                    </p:anim>
                                    <p:anim calcmode="lin" valueType="num">
                                      <p:cBhvr additive="base">
                                        <p:cTn id="43" dur="500"/>
                                        <p:tgtEl>
                                          <p:spTgt spid="3">
                                            <p:txEl>
                                              <p:pRg st="1" end="1"/>
                                            </p:txEl>
                                          </p:spTgt>
                                        </p:tgtEl>
                                        <p:attrNameLst>
                                          <p:attrName>ppt_y</p:attrName>
                                        </p:attrNameLst>
                                      </p:cBhvr>
                                      <p:tavLst>
                                        <p:tav tm="0">
                                          <p:val>
                                            <p:strVal val="ppt_y"/>
                                          </p:val>
                                        </p:tav>
                                        <p:tav tm="100000">
                                          <p:val>
                                            <p:strVal val="ppt_y"/>
                                          </p:val>
                                        </p:tav>
                                      </p:tavLst>
                                    </p:anim>
                                    <p:set>
                                      <p:cBhvr>
                                        <p:cTn id="4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7" grpId="0"/>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B9F8D7D-CB85-4D04-4448-B77916638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B6F46-21FE-6382-8FA1-BC4D19508662}"/>
              </a:ext>
            </a:extLst>
          </p:cNvPr>
          <p:cNvSpPr>
            <a:spLocks noGrp="1"/>
          </p:cNvSpPr>
          <p:nvPr>
            <p:ph type="title"/>
          </p:nvPr>
        </p:nvSpPr>
        <p:spPr/>
        <p:txBody>
          <a:bodyPr>
            <a:noAutofit/>
          </a:bodyPr>
          <a:lstStyle/>
          <a:p>
            <a:r>
              <a:rPr lang="en-US" sz="5400" b="1" dirty="0"/>
              <a:t>PUBLIC WORKS BAN</a:t>
            </a:r>
            <a:endParaRPr lang="en-PH" sz="5400" dirty="0"/>
          </a:p>
        </p:txBody>
      </p:sp>
      <p:sp>
        <p:nvSpPr>
          <p:cNvPr id="3" name="Content Placeholder 2">
            <a:extLst>
              <a:ext uri="{FF2B5EF4-FFF2-40B4-BE49-F238E27FC236}">
                <a16:creationId xmlns:a16="http://schemas.microsoft.com/office/drawing/2014/main" id="{F6A92493-1E49-1DBB-7739-1390DCC9DBDE}"/>
              </a:ext>
            </a:extLst>
          </p:cNvPr>
          <p:cNvSpPr>
            <a:spLocks noGrp="1"/>
          </p:cNvSpPr>
          <p:nvPr>
            <p:ph idx="1"/>
          </p:nvPr>
        </p:nvSpPr>
        <p:spPr>
          <a:xfrm>
            <a:off x="838200" y="1825625"/>
            <a:ext cx="9985513" cy="4351338"/>
          </a:xfrm>
        </p:spPr>
        <p:txBody>
          <a:bodyPr>
            <a:normAutofit/>
          </a:bodyPr>
          <a:lstStyle/>
          <a:p>
            <a:pPr marL="457200" lvl="1" indent="0" algn="just">
              <a:buNone/>
            </a:pPr>
            <a:r>
              <a:rPr lang="en-US" sz="4400" b="1" i="1" dirty="0"/>
              <a:t>Prohibition Against Construction of Public Works, Delivery of Materials for Public Works and Issuance of Treasury Warrants and Similar Devices.</a:t>
            </a:r>
          </a:p>
          <a:p>
            <a:pPr lvl="1" algn="just"/>
            <a:r>
              <a:rPr lang="en-US" sz="3900" i="1" u="sng" dirty="0">
                <a:solidFill>
                  <a:srgbClr val="C00000"/>
                </a:solidFill>
              </a:rPr>
              <a:t>Effective March 28, 2025 until May 11, 2025, </a:t>
            </a:r>
            <a:r>
              <a:rPr lang="en-US" sz="3900" i="1" dirty="0"/>
              <a:t>no person shall:</a:t>
            </a:r>
          </a:p>
        </p:txBody>
      </p:sp>
      <p:pic>
        <p:nvPicPr>
          <p:cNvPr id="4" name="Picture 3">
            <a:extLst>
              <a:ext uri="{FF2B5EF4-FFF2-40B4-BE49-F238E27FC236}">
                <a16:creationId xmlns:a16="http://schemas.microsoft.com/office/drawing/2014/main" id="{D7D36F67-7128-0D11-D30C-7B3A855E9D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738018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878C7D8A-FC3D-2846-7F7F-77AA5DE38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50FA9-F053-2DAB-0C28-95BC17CE0F53}"/>
              </a:ext>
            </a:extLst>
          </p:cNvPr>
          <p:cNvSpPr>
            <a:spLocks noGrp="1"/>
          </p:cNvSpPr>
          <p:nvPr>
            <p:ph type="title"/>
          </p:nvPr>
        </p:nvSpPr>
        <p:spPr>
          <a:xfrm>
            <a:off x="838200" y="365125"/>
            <a:ext cx="10144328" cy="1325563"/>
          </a:xfrm>
        </p:spPr>
        <p:txBody>
          <a:bodyPr>
            <a:noAutofit/>
          </a:bodyPr>
          <a:lstStyle/>
          <a:p>
            <a:pPr lvl="1" algn="just"/>
            <a:r>
              <a:rPr lang="en-US" sz="5400" b="1" i="1" dirty="0"/>
              <a:t>No Person Shall:</a:t>
            </a:r>
          </a:p>
        </p:txBody>
      </p:sp>
      <p:sp>
        <p:nvSpPr>
          <p:cNvPr id="3" name="Content Placeholder 2">
            <a:extLst>
              <a:ext uri="{FF2B5EF4-FFF2-40B4-BE49-F238E27FC236}">
                <a16:creationId xmlns:a16="http://schemas.microsoft.com/office/drawing/2014/main" id="{7325F66D-A7B7-F648-DA2E-2DB971273D50}"/>
              </a:ext>
            </a:extLst>
          </p:cNvPr>
          <p:cNvSpPr>
            <a:spLocks noGrp="1"/>
          </p:cNvSpPr>
          <p:nvPr>
            <p:ph idx="1"/>
          </p:nvPr>
        </p:nvSpPr>
        <p:spPr>
          <a:xfrm>
            <a:off x="348783" y="1690688"/>
            <a:ext cx="10823713" cy="4798912"/>
          </a:xfrm>
        </p:spPr>
        <p:txBody>
          <a:bodyPr>
            <a:normAutofit fontScale="92500"/>
          </a:bodyPr>
          <a:lstStyle/>
          <a:p>
            <a:pPr marL="0" indent="0">
              <a:buNone/>
            </a:pPr>
            <a:r>
              <a:rPr lang="en-US" sz="4800" b="1" dirty="0"/>
              <a:t>a) </a:t>
            </a:r>
            <a:r>
              <a:rPr lang="en-US" sz="4800" dirty="0"/>
              <a:t>Undertake the construction of any public works, except for projects or works exempted in the preceding Section; or</a:t>
            </a:r>
          </a:p>
          <a:p>
            <a:pPr marL="0" indent="0">
              <a:buNone/>
            </a:pPr>
            <a:r>
              <a:rPr lang="en-US" sz="4800" b="1" dirty="0"/>
              <a:t>b) </a:t>
            </a:r>
            <a:r>
              <a:rPr lang="en-US" sz="4800" dirty="0"/>
              <a:t>Issue, use, or avail of treasury warrants or any device undertaking future delivery of money, goods, or other things of value chargeable against public funds.</a:t>
            </a:r>
          </a:p>
        </p:txBody>
      </p:sp>
      <p:pic>
        <p:nvPicPr>
          <p:cNvPr id="4" name="Picture 3">
            <a:extLst>
              <a:ext uri="{FF2B5EF4-FFF2-40B4-BE49-F238E27FC236}">
                <a16:creationId xmlns:a16="http://schemas.microsoft.com/office/drawing/2014/main" id="{7AA4931D-1DEA-8EE8-DC91-7534707102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285837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60727C60-CB84-A0E5-D029-7128370D00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2351B8-7471-DAC0-9176-BF219A3F30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6187B238-9749-5134-ACB3-184160AD9EA4}"/>
              </a:ext>
            </a:extLst>
          </p:cNvPr>
          <p:cNvSpPr/>
          <p:nvPr/>
        </p:nvSpPr>
        <p:spPr>
          <a:xfrm>
            <a:off x="1060383" y="1653702"/>
            <a:ext cx="10226942" cy="3210127"/>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33A34906-D96E-51DC-B864-AB8B8E549232}"/>
              </a:ext>
            </a:extLst>
          </p:cNvPr>
          <p:cNvSpPr>
            <a:spLocks noGrp="1"/>
          </p:cNvSpPr>
          <p:nvPr>
            <p:ph type="ctrTitle"/>
          </p:nvPr>
        </p:nvSpPr>
        <p:spPr>
          <a:xfrm>
            <a:off x="982526" y="2879334"/>
            <a:ext cx="10382655" cy="2067550"/>
          </a:xfrm>
        </p:spPr>
        <p:txBody>
          <a:bodyPr>
            <a:noAutofit/>
          </a:bodyPr>
          <a:lstStyle/>
          <a:p>
            <a:r>
              <a:rPr lang="en-US" sz="5400" b="1" spc="-150" dirty="0">
                <a:latin typeface="Helvetica" pitchFamily="2" charset="0"/>
              </a:rPr>
              <a:t>RULE II</a:t>
            </a:r>
            <a:br>
              <a:rPr lang="en-PH" sz="1600" b="1" spc="-150" dirty="0">
                <a:latin typeface="Helvetica" pitchFamily="2" charset="0"/>
              </a:rPr>
            </a:br>
            <a:r>
              <a:rPr lang="en-US" sz="8800" dirty="0"/>
              <a:t>NOT COVERED BY THE BAN</a:t>
            </a:r>
            <a:endParaRPr lang="en-PH" sz="5600" dirty="0"/>
          </a:p>
        </p:txBody>
      </p:sp>
    </p:spTree>
    <p:extLst>
      <p:ext uri="{BB962C8B-B14F-4D97-AF65-F5344CB8AC3E}">
        <p14:creationId xmlns:p14="http://schemas.microsoft.com/office/powerpoint/2010/main" val="399912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4850FEC1-32E3-7FB3-2BD3-178AFE060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6A364-E216-CF4A-BA76-C62C6BD8BA9C}"/>
              </a:ext>
            </a:extLst>
          </p:cNvPr>
          <p:cNvSpPr>
            <a:spLocks noGrp="1"/>
          </p:cNvSpPr>
          <p:nvPr>
            <p:ph type="title"/>
          </p:nvPr>
        </p:nvSpPr>
        <p:spPr>
          <a:xfrm>
            <a:off x="838200" y="16853"/>
            <a:ext cx="10515600" cy="1325563"/>
          </a:xfrm>
        </p:spPr>
        <p:txBody>
          <a:bodyPr>
            <a:noAutofit/>
          </a:bodyPr>
          <a:lstStyle/>
          <a:p>
            <a:r>
              <a:rPr lang="en-US" sz="5400" b="1" dirty="0"/>
              <a:t>NOT COVERED BY THE BAN</a:t>
            </a:r>
            <a:endParaRPr lang="en-PH" sz="5400" dirty="0"/>
          </a:p>
        </p:txBody>
      </p:sp>
      <p:sp>
        <p:nvSpPr>
          <p:cNvPr id="3" name="Content Placeholder 2">
            <a:extLst>
              <a:ext uri="{FF2B5EF4-FFF2-40B4-BE49-F238E27FC236}">
                <a16:creationId xmlns:a16="http://schemas.microsoft.com/office/drawing/2014/main" id="{DBA52796-AD46-4743-5C67-C3F2D8C2418C}"/>
              </a:ext>
            </a:extLst>
          </p:cNvPr>
          <p:cNvSpPr>
            <a:spLocks noGrp="1"/>
          </p:cNvSpPr>
          <p:nvPr>
            <p:ph idx="1"/>
          </p:nvPr>
        </p:nvSpPr>
        <p:spPr>
          <a:xfrm>
            <a:off x="-272374" y="1488331"/>
            <a:ext cx="11361906" cy="5642043"/>
          </a:xfrm>
        </p:spPr>
        <p:txBody>
          <a:bodyPr>
            <a:normAutofit lnSpcReduction="10000"/>
          </a:bodyPr>
          <a:lstStyle/>
          <a:p>
            <a:pPr marL="1371600" lvl="1" indent="-914400" algn="just">
              <a:spcBef>
                <a:spcPts val="0"/>
              </a:spcBef>
              <a:buAutoNum type="arabicPeriod"/>
            </a:pPr>
            <a:r>
              <a:rPr lang="en-US" sz="3600" b="1" i="1" dirty="0"/>
              <a:t>Immediate payment of laborers required (Rule II, Section 1);</a:t>
            </a:r>
          </a:p>
          <a:p>
            <a:pPr marL="1371600" lvl="1" indent="-914400" algn="just">
              <a:spcBef>
                <a:spcPts val="0"/>
              </a:spcBef>
              <a:buAutoNum type="arabicPeriod"/>
            </a:pPr>
            <a:endParaRPr lang="en-US" sz="3600" b="1" i="1" dirty="0"/>
          </a:p>
          <a:p>
            <a:pPr marL="1371600" lvl="1" indent="-914400" algn="just">
              <a:spcBef>
                <a:spcPts val="0"/>
              </a:spcBef>
              <a:buFont typeface="Arial" panose="020B0604020202020204" pitchFamily="34" charset="0"/>
              <a:buAutoNum type="arabicPeriod"/>
            </a:pPr>
            <a:r>
              <a:rPr lang="en-US" sz="3600" b="1" i="1" dirty="0"/>
              <a:t>Public-Private Partnership and Build-Operate-Transfer Projects (Rule II, Section 2) ;</a:t>
            </a:r>
          </a:p>
          <a:p>
            <a:pPr marL="1371600" lvl="1" indent="-914400" algn="just">
              <a:spcBef>
                <a:spcPts val="0"/>
              </a:spcBef>
              <a:buFont typeface="Arial" panose="020B0604020202020204" pitchFamily="34" charset="0"/>
              <a:buAutoNum type="arabicPeriod"/>
            </a:pPr>
            <a:endParaRPr lang="en-US" sz="3600" b="1" i="1" dirty="0"/>
          </a:p>
          <a:p>
            <a:pPr marL="1371600" lvl="1" indent="-914400" algn="just">
              <a:spcBef>
                <a:spcPts val="0"/>
              </a:spcBef>
              <a:buFont typeface="Arial" panose="020B0604020202020204" pitchFamily="34" charset="0"/>
              <a:buAutoNum type="arabicPeriod"/>
            </a:pPr>
            <a:r>
              <a:rPr lang="en-US" sz="3600" b="1" i="1" dirty="0"/>
              <a:t>Irrigation Projects (Rule II, Section 3);</a:t>
            </a:r>
          </a:p>
          <a:p>
            <a:pPr marL="1371600" lvl="1" indent="-914400" algn="just">
              <a:spcBef>
                <a:spcPts val="0"/>
              </a:spcBef>
              <a:buFont typeface="Arial" panose="020B0604020202020204" pitchFamily="34" charset="0"/>
              <a:buAutoNum type="arabicPeriod"/>
            </a:pPr>
            <a:endParaRPr lang="en-US" sz="3600" b="1" i="1" dirty="0"/>
          </a:p>
          <a:p>
            <a:pPr marL="1371600" lvl="1" indent="-914400" algn="just">
              <a:spcBef>
                <a:spcPts val="0"/>
              </a:spcBef>
              <a:buFont typeface="Arial" panose="020B0604020202020204" pitchFamily="34" charset="0"/>
              <a:buAutoNum type="arabicPeriod"/>
            </a:pPr>
            <a:r>
              <a:rPr lang="en-US" sz="3600" b="1" i="1" dirty="0"/>
              <a:t>MOOE (Rule II, Section 4);</a:t>
            </a:r>
          </a:p>
          <a:p>
            <a:pPr marL="1371600" lvl="1" indent="-914400" algn="just">
              <a:spcBef>
                <a:spcPts val="0"/>
              </a:spcBef>
              <a:buFont typeface="Arial" panose="020B0604020202020204" pitchFamily="34" charset="0"/>
              <a:buAutoNum type="arabicPeriod"/>
            </a:pPr>
            <a:endParaRPr lang="en-US" sz="3600" b="1" i="1" dirty="0"/>
          </a:p>
          <a:p>
            <a:pPr marL="1371600" lvl="1" indent="-914400" algn="just">
              <a:spcBef>
                <a:spcPts val="0"/>
              </a:spcBef>
              <a:buFont typeface="Arial" panose="020B0604020202020204" pitchFamily="34" charset="0"/>
              <a:buAutoNum type="arabicPeriod"/>
            </a:pPr>
            <a:r>
              <a:rPr lang="en-US" sz="3600" b="1" i="1" dirty="0"/>
              <a:t>Salaries of Government Personnel (Rule II, Section 5) and;</a:t>
            </a:r>
          </a:p>
          <a:p>
            <a:pPr marL="457200" lvl="1" indent="0" algn="just">
              <a:buNone/>
            </a:pPr>
            <a:endParaRPr lang="en-US" sz="3600" b="1" i="1" dirty="0"/>
          </a:p>
          <a:p>
            <a:pPr marL="1371600" lvl="1" indent="-914400" algn="just">
              <a:buFont typeface="Arial" panose="020B0604020202020204" pitchFamily="34" charset="0"/>
              <a:buAutoNum type="arabicPeriod"/>
            </a:pPr>
            <a:endParaRPr lang="en-US" sz="3600" b="1" i="1" dirty="0"/>
          </a:p>
          <a:p>
            <a:pPr marL="1371600" lvl="1" indent="-914400" algn="just">
              <a:buFont typeface="Arial" panose="020B0604020202020204" pitchFamily="34" charset="0"/>
              <a:buAutoNum type="arabicPeriod"/>
            </a:pPr>
            <a:endParaRPr lang="en-US" sz="4800" b="1" i="1" dirty="0"/>
          </a:p>
          <a:p>
            <a:pPr marL="1371600" lvl="1" indent="-914400" algn="just">
              <a:buFont typeface="Arial" panose="020B0604020202020204" pitchFamily="34" charset="0"/>
              <a:buAutoNum type="arabicPeriod"/>
            </a:pPr>
            <a:endParaRPr lang="en-US" sz="4800" b="1" i="1" dirty="0"/>
          </a:p>
          <a:p>
            <a:pPr marL="1371600" lvl="1" indent="-914400" algn="just">
              <a:buAutoNum type="arabicPeriod"/>
            </a:pPr>
            <a:endParaRPr lang="en-US" sz="4800" b="1" i="1" dirty="0"/>
          </a:p>
          <a:p>
            <a:pPr marL="1371600" lvl="1" indent="-914400" algn="just">
              <a:buAutoNum type="arabicPeriod"/>
            </a:pPr>
            <a:endParaRPr lang="en-US" sz="4800" b="1" i="1" dirty="0"/>
          </a:p>
        </p:txBody>
      </p:sp>
      <p:pic>
        <p:nvPicPr>
          <p:cNvPr id="4" name="Picture 3">
            <a:extLst>
              <a:ext uri="{FF2B5EF4-FFF2-40B4-BE49-F238E27FC236}">
                <a16:creationId xmlns:a16="http://schemas.microsoft.com/office/drawing/2014/main" id="{A866226A-4246-6527-3817-9F6C74B6DD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995475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6AC82CBB-2B19-40D9-956F-EA3682211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EAD68-87BB-E685-3981-2ED0CEAAC46A}"/>
              </a:ext>
            </a:extLst>
          </p:cNvPr>
          <p:cNvSpPr>
            <a:spLocks noGrp="1"/>
          </p:cNvSpPr>
          <p:nvPr>
            <p:ph type="title"/>
          </p:nvPr>
        </p:nvSpPr>
        <p:spPr/>
        <p:txBody>
          <a:bodyPr>
            <a:noAutofit/>
          </a:bodyPr>
          <a:lstStyle/>
          <a:p>
            <a:r>
              <a:rPr lang="en-US" sz="5400" b="1" dirty="0"/>
              <a:t>NOT COVERED BY THE BAN</a:t>
            </a:r>
            <a:endParaRPr lang="en-PH" sz="5400" dirty="0"/>
          </a:p>
        </p:txBody>
      </p:sp>
      <p:sp>
        <p:nvSpPr>
          <p:cNvPr id="3" name="Content Placeholder 2">
            <a:extLst>
              <a:ext uri="{FF2B5EF4-FFF2-40B4-BE49-F238E27FC236}">
                <a16:creationId xmlns:a16="http://schemas.microsoft.com/office/drawing/2014/main" id="{C18D8192-17FE-03CF-5CA0-630DABAF18F5}"/>
              </a:ext>
            </a:extLst>
          </p:cNvPr>
          <p:cNvSpPr>
            <a:spLocks noGrp="1"/>
          </p:cNvSpPr>
          <p:nvPr>
            <p:ph idx="1"/>
          </p:nvPr>
        </p:nvSpPr>
        <p:spPr>
          <a:xfrm>
            <a:off x="308114" y="1825625"/>
            <a:ext cx="10515599" cy="4351338"/>
          </a:xfrm>
        </p:spPr>
        <p:txBody>
          <a:bodyPr>
            <a:normAutofit lnSpcReduction="10000"/>
          </a:bodyPr>
          <a:lstStyle/>
          <a:p>
            <a:pPr marL="457200" lvl="1" indent="0" algn="just">
              <a:buNone/>
            </a:pPr>
            <a:r>
              <a:rPr lang="en-US" sz="4800" b="1" i="1" dirty="0"/>
              <a:t>6. Projects and programs entailing the use of other state/public funds not covered under Section 261 (v) of the OEC (Rule II, Section 6).</a:t>
            </a:r>
          </a:p>
          <a:p>
            <a:pPr lvl="1" algn="just"/>
            <a:r>
              <a:rPr lang="en-US" sz="4000" dirty="0"/>
              <a:t>The release, disbursement or expenditures of other state funds are allowed subject to the following conditions:</a:t>
            </a:r>
          </a:p>
        </p:txBody>
      </p:sp>
      <p:pic>
        <p:nvPicPr>
          <p:cNvPr id="4" name="Picture 3">
            <a:extLst>
              <a:ext uri="{FF2B5EF4-FFF2-40B4-BE49-F238E27FC236}">
                <a16:creationId xmlns:a16="http://schemas.microsoft.com/office/drawing/2014/main" id="{810D3349-568D-010E-0BC7-AE019B9EAA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570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AA51056C-370B-7DAD-40CF-EA8A54A28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FFE87-5508-7438-C8F8-933916B87CE7}"/>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5B16D522-622B-9762-69E7-E5B50D5DEAD5}"/>
              </a:ext>
            </a:extLst>
          </p:cNvPr>
          <p:cNvSpPr>
            <a:spLocks noGrp="1"/>
          </p:cNvSpPr>
          <p:nvPr>
            <p:ph idx="1"/>
          </p:nvPr>
        </p:nvSpPr>
        <p:spPr>
          <a:xfrm>
            <a:off x="838200" y="1825625"/>
            <a:ext cx="9985513" cy="4351338"/>
          </a:xfrm>
        </p:spPr>
        <p:txBody>
          <a:bodyPr>
            <a:normAutofit fontScale="85000" lnSpcReduction="10000"/>
          </a:bodyPr>
          <a:lstStyle/>
          <a:p>
            <a:pPr lvl="1" algn="just"/>
            <a:r>
              <a:rPr lang="en-US" sz="4800" b="1" i="1" dirty="0"/>
              <a:t>(a) </a:t>
            </a:r>
            <a:r>
              <a:rPr lang="en-US" sz="4800" dirty="0"/>
              <a:t>The projects/programs/activities ("PPAs") sought to be implemented during the prohibited period of March 28, 2025 to May 11, 2025 were established before the said period and duly reported to the Commission on Audit pursuant to Item 2.1 of its Circular No. 2013-004 dated 30 January 2013;</a:t>
            </a:r>
            <a:endParaRPr lang="en-US" sz="4000" dirty="0"/>
          </a:p>
        </p:txBody>
      </p:sp>
      <p:pic>
        <p:nvPicPr>
          <p:cNvPr id="4" name="Picture 3">
            <a:extLst>
              <a:ext uri="{FF2B5EF4-FFF2-40B4-BE49-F238E27FC236}">
                <a16:creationId xmlns:a16="http://schemas.microsoft.com/office/drawing/2014/main" id="{6AC09416-18D6-5055-2D63-06B168D185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645780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66E96F47-7457-2245-2474-D8ED0F8B5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A9A99-D14D-A822-F9E5-E666D5990099}"/>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716FC74C-EEC6-4CE6-D0F0-11CE5E5CE1F8}"/>
              </a:ext>
            </a:extLst>
          </p:cNvPr>
          <p:cNvSpPr>
            <a:spLocks noGrp="1"/>
          </p:cNvSpPr>
          <p:nvPr>
            <p:ph idx="1"/>
          </p:nvPr>
        </p:nvSpPr>
        <p:spPr>
          <a:xfrm>
            <a:off x="838200" y="1825625"/>
            <a:ext cx="9985513" cy="4351338"/>
          </a:xfrm>
        </p:spPr>
        <p:txBody>
          <a:bodyPr>
            <a:normAutofit/>
          </a:bodyPr>
          <a:lstStyle/>
          <a:p>
            <a:pPr lvl="1" algn="just"/>
            <a:r>
              <a:rPr lang="en-US" sz="4800" b="1" i="1" dirty="0"/>
              <a:t>(b) </a:t>
            </a:r>
            <a:r>
              <a:rPr lang="en-US" sz="4800" dirty="0"/>
              <a:t>The public awareness and information dissemination activities pertaining to these PPAs must conform to the guidelines provided under the said COA Circular.</a:t>
            </a:r>
            <a:endParaRPr lang="en-US" sz="4000" dirty="0"/>
          </a:p>
        </p:txBody>
      </p:sp>
      <p:pic>
        <p:nvPicPr>
          <p:cNvPr id="4" name="Picture 3">
            <a:extLst>
              <a:ext uri="{FF2B5EF4-FFF2-40B4-BE49-F238E27FC236}">
                <a16:creationId xmlns:a16="http://schemas.microsoft.com/office/drawing/2014/main" id="{93D79227-51FB-63F8-D4C0-20C25F6F89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30730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3B7C63C-85EC-456D-1DD7-2CFF8E3B1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B607B1-F11C-1405-A2C4-53A52294C796}"/>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539EE560-892E-15CE-443D-A38F044DAB5E}"/>
              </a:ext>
            </a:extLst>
          </p:cNvPr>
          <p:cNvSpPr>
            <a:spLocks noGrp="1"/>
          </p:cNvSpPr>
          <p:nvPr>
            <p:ph idx="1"/>
          </p:nvPr>
        </p:nvSpPr>
        <p:spPr>
          <a:xfrm>
            <a:off x="0" y="1400784"/>
            <a:ext cx="10823713" cy="5457216"/>
          </a:xfrm>
        </p:spPr>
        <p:txBody>
          <a:bodyPr>
            <a:normAutofit fontScale="70000" lnSpcReduction="20000"/>
          </a:bodyPr>
          <a:lstStyle/>
          <a:p>
            <a:pPr lvl="1" algn="just">
              <a:lnSpc>
                <a:spcPct val="110000"/>
              </a:lnSpc>
            </a:pPr>
            <a:r>
              <a:rPr lang="en-US" sz="4800" b="1" i="1" dirty="0"/>
              <a:t>(c) </a:t>
            </a:r>
            <a:r>
              <a:rPr lang="en-US" sz="4800" dirty="0"/>
              <a:t>In no instance shall the implementation of PPAs be used as an opportunity by any candidate, his or her spouse, family member within the second civil degree of affinity or consanguinity, political parties, party-list organizations and their nominees to further their candidacy through their personal appearance in such events, the posting, exhibition or distribution of any form of election propaganda, or any material containing their names, logos, initials, mottos, slogans, images, and other forms of representation attributable to them.</a:t>
            </a:r>
            <a:endParaRPr lang="en-US" sz="4000" dirty="0"/>
          </a:p>
        </p:txBody>
      </p:sp>
      <p:pic>
        <p:nvPicPr>
          <p:cNvPr id="4" name="Picture 3">
            <a:extLst>
              <a:ext uri="{FF2B5EF4-FFF2-40B4-BE49-F238E27FC236}">
                <a16:creationId xmlns:a16="http://schemas.microsoft.com/office/drawing/2014/main" id="{20291DCA-56F8-C9DC-E166-E732F97F9C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00352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C9B85A32-3B69-3D16-7AC8-879EB9232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46760-43CE-B966-1C00-BE6101203BA0}"/>
              </a:ext>
            </a:extLst>
          </p:cNvPr>
          <p:cNvSpPr>
            <a:spLocks noGrp="1"/>
          </p:cNvSpPr>
          <p:nvPr>
            <p:ph type="title"/>
          </p:nvPr>
        </p:nvSpPr>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3F932DCA-3D59-2BEE-5237-E09521B0B7EB}"/>
              </a:ext>
            </a:extLst>
          </p:cNvPr>
          <p:cNvSpPr>
            <a:spLocks noGrp="1"/>
          </p:cNvSpPr>
          <p:nvPr>
            <p:ph idx="1"/>
          </p:nvPr>
        </p:nvSpPr>
        <p:spPr>
          <a:xfrm>
            <a:off x="838200" y="1825625"/>
            <a:ext cx="9985513" cy="4351338"/>
          </a:xfrm>
        </p:spPr>
        <p:txBody>
          <a:bodyPr>
            <a:normAutofit/>
          </a:bodyPr>
          <a:lstStyle/>
          <a:p>
            <a:pPr lvl="1" algn="just"/>
            <a:r>
              <a:rPr lang="en-US" sz="4800" b="1" i="1" dirty="0"/>
              <a:t>(d) </a:t>
            </a:r>
            <a:r>
              <a:rPr lang="en-US" sz="4800" dirty="0"/>
              <a:t>Support for or endorsement of </a:t>
            </a:r>
            <a:r>
              <a:rPr lang="en-US" sz="4800" dirty="0" err="1"/>
              <a:t>candidates,party</a:t>
            </a:r>
            <a:r>
              <a:rPr lang="en-US" sz="4800" dirty="0"/>
              <a:t>-list organizations and political parties shall not be made as a condition for the entitlement of the benefits from the PPAs.</a:t>
            </a:r>
            <a:endParaRPr lang="en-US" sz="4000" dirty="0"/>
          </a:p>
        </p:txBody>
      </p:sp>
      <p:pic>
        <p:nvPicPr>
          <p:cNvPr id="4" name="Picture 3">
            <a:extLst>
              <a:ext uri="{FF2B5EF4-FFF2-40B4-BE49-F238E27FC236}">
                <a16:creationId xmlns:a16="http://schemas.microsoft.com/office/drawing/2014/main" id="{482CFC63-BDA1-7934-A2AE-497C725023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547173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B01C375F-EB49-03C6-F54B-F2C83F10E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57A42-6901-4D9C-41B0-F50ABE974315}"/>
              </a:ext>
            </a:extLst>
          </p:cNvPr>
          <p:cNvSpPr>
            <a:spLocks noGrp="1"/>
          </p:cNvSpPr>
          <p:nvPr>
            <p:ph type="title"/>
          </p:nvPr>
        </p:nvSpPr>
        <p:spPr>
          <a:xfrm>
            <a:off x="838200" y="209482"/>
            <a:ext cx="10515600" cy="1325563"/>
          </a:xfrm>
        </p:spPr>
        <p:txBody>
          <a:bodyPr>
            <a:noAutofit/>
          </a:bodyPr>
          <a:lstStyle/>
          <a:p>
            <a:r>
              <a:rPr lang="en-US" sz="5400" b="1" dirty="0"/>
              <a:t>The Following Conditions:</a:t>
            </a:r>
            <a:endParaRPr lang="en-PH" sz="5400" dirty="0"/>
          </a:p>
        </p:txBody>
      </p:sp>
      <p:sp>
        <p:nvSpPr>
          <p:cNvPr id="3" name="Content Placeholder 2">
            <a:extLst>
              <a:ext uri="{FF2B5EF4-FFF2-40B4-BE49-F238E27FC236}">
                <a16:creationId xmlns:a16="http://schemas.microsoft.com/office/drawing/2014/main" id="{1A72668E-E085-58B5-0F10-128A8F13E4F5}"/>
              </a:ext>
            </a:extLst>
          </p:cNvPr>
          <p:cNvSpPr>
            <a:spLocks noGrp="1"/>
          </p:cNvSpPr>
          <p:nvPr>
            <p:ph idx="1"/>
          </p:nvPr>
        </p:nvSpPr>
        <p:spPr>
          <a:xfrm>
            <a:off x="0" y="1191302"/>
            <a:ext cx="10823713" cy="5457216"/>
          </a:xfrm>
        </p:spPr>
        <p:txBody>
          <a:bodyPr>
            <a:normAutofit fontScale="85000" lnSpcReduction="10000"/>
          </a:bodyPr>
          <a:lstStyle/>
          <a:p>
            <a:pPr lvl="1" algn="just">
              <a:lnSpc>
                <a:spcPct val="110000"/>
              </a:lnSpc>
            </a:pPr>
            <a:r>
              <a:rPr lang="en-US" sz="4800" b="1" i="1" dirty="0"/>
              <a:t>(e) </a:t>
            </a:r>
            <a:r>
              <a:rPr lang="en-US" sz="4500" dirty="0"/>
              <a:t>Should the PPAs involve distribution of cash, goods or merchandise for scholarships, assistance for burial, healthcare, calamity and other similar programs, candidates, party-list nominees, their spouses, and members of their family within the second civil degree of affinity or consanguinity are strictly prohibited from participating, directly or indirectly, in the distribution thereof. </a:t>
            </a:r>
            <a:endParaRPr lang="en-US" sz="4000" dirty="0"/>
          </a:p>
        </p:txBody>
      </p:sp>
      <p:pic>
        <p:nvPicPr>
          <p:cNvPr id="4" name="Picture 3">
            <a:extLst>
              <a:ext uri="{FF2B5EF4-FFF2-40B4-BE49-F238E27FC236}">
                <a16:creationId xmlns:a16="http://schemas.microsoft.com/office/drawing/2014/main" id="{B4D7DCC1-1649-36D2-3197-33A7EE9B64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943459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0B404-CEB7-4287-4E18-5AEE61021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F42D74-BE3F-0691-C7EC-868633FDB96D}"/>
              </a:ext>
            </a:extLst>
          </p:cNvPr>
          <p:cNvSpPr>
            <a:spLocks noGrp="1"/>
          </p:cNvSpPr>
          <p:nvPr>
            <p:ph type="title"/>
          </p:nvPr>
        </p:nvSpPr>
        <p:spPr/>
        <p:txBody>
          <a:bodyPr>
            <a:normAutofit/>
          </a:bodyPr>
          <a:lstStyle/>
          <a:p>
            <a:r>
              <a:rPr lang="en-US" sz="4800" b="1" spc="-150" dirty="0">
                <a:latin typeface="Helvetica" pitchFamily="2" charset="0"/>
              </a:rPr>
              <a:t>CALENDAR OF ACTIVITES</a:t>
            </a:r>
            <a:endParaRPr lang="en-PH" sz="4800" b="1" spc="-150" dirty="0">
              <a:latin typeface="Helvetica" pitchFamily="2" charset="0"/>
            </a:endParaRPr>
          </a:p>
        </p:txBody>
      </p:sp>
      <p:sp>
        <p:nvSpPr>
          <p:cNvPr id="3" name="Content Placeholder 2">
            <a:extLst>
              <a:ext uri="{FF2B5EF4-FFF2-40B4-BE49-F238E27FC236}">
                <a16:creationId xmlns:a16="http://schemas.microsoft.com/office/drawing/2014/main" id="{DD9E7E43-7BA9-FF06-4867-CD26A04F79F5}"/>
              </a:ext>
            </a:extLst>
          </p:cNvPr>
          <p:cNvSpPr>
            <a:spLocks noGrp="1"/>
          </p:cNvSpPr>
          <p:nvPr>
            <p:ph idx="1"/>
          </p:nvPr>
        </p:nvSpPr>
        <p:spPr>
          <a:xfrm>
            <a:off x="6190248" y="4438710"/>
            <a:ext cx="4587997" cy="1336479"/>
          </a:xfrm>
        </p:spPr>
        <p:txBody>
          <a:bodyPr/>
          <a:lstStyle/>
          <a:p>
            <a:pPr marL="0" indent="0">
              <a:buNone/>
            </a:pPr>
            <a:r>
              <a:rPr lang="en-US" sz="3600" b="1" dirty="0"/>
              <a:t>June 11, 2025:</a:t>
            </a:r>
          </a:p>
          <a:p>
            <a:pPr marL="0" indent="0">
              <a:buNone/>
            </a:pPr>
            <a:r>
              <a:rPr lang="en-US" sz="3600" dirty="0"/>
              <a:t>Last day to file SOCE</a:t>
            </a:r>
            <a:endParaRPr lang="en-PH" sz="900" dirty="0"/>
          </a:p>
        </p:txBody>
      </p:sp>
      <p:cxnSp>
        <p:nvCxnSpPr>
          <p:cNvPr id="5" name="Straight Arrow Connector 4">
            <a:extLst>
              <a:ext uri="{FF2B5EF4-FFF2-40B4-BE49-F238E27FC236}">
                <a16:creationId xmlns:a16="http://schemas.microsoft.com/office/drawing/2014/main" id="{BE1F9F20-F8F0-B914-43EF-BFB8B116C01B}"/>
              </a:ext>
            </a:extLst>
          </p:cNvPr>
          <p:cNvCxnSpPr>
            <a:cxnSpLocks/>
          </p:cNvCxnSpPr>
          <p:nvPr/>
        </p:nvCxnSpPr>
        <p:spPr>
          <a:xfrm>
            <a:off x="838200" y="3732938"/>
            <a:ext cx="9035686" cy="0"/>
          </a:xfrm>
          <a:prstGeom prst="straightConnector1">
            <a:avLst/>
          </a:prstGeom>
          <a:ln w="63500">
            <a:headEnd type="none"/>
            <a:tailEnd type="diamon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B87E95A-3D3C-2CB8-8E8A-8B083891E695}"/>
              </a:ext>
            </a:extLst>
          </p:cNvPr>
          <p:cNvSpPr txBox="1"/>
          <p:nvPr/>
        </p:nvSpPr>
        <p:spPr>
          <a:xfrm>
            <a:off x="1578157" y="1808028"/>
            <a:ext cx="9035686" cy="1200329"/>
          </a:xfrm>
          <a:prstGeom prst="rect">
            <a:avLst/>
          </a:prstGeom>
          <a:noFill/>
        </p:spPr>
        <p:txBody>
          <a:bodyPr wrap="square">
            <a:spAutoFit/>
          </a:bodyPr>
          <a:lstStyle/>
          <a:p>
            <a:r>
              <a:rPr lang="en-US" sz="3600" b="1" dirty="0"/>
              <a:t>May 12, 2025</a:t>
            </a:r>
            <a:br>
              <a:rPr lang="en-US" sz="3600" dirty="0"/>
            </a:br>
            <a:r>
              <a:rPr lang="en-PH" sz="3600" dirty="0"/>
              <a:t>Election Day</a:t>
            </a:r>
            <a:endParaRPr lang="en-PH" sz="3600" b="1" dirty="0"/>
          </a:p>
        </p:txBody>
      </p:sp>
      <p:cxnSp>
        <p:nvCxnSpPr>
          <p:cNvPr id="9" name="Straight Connector 8">
            <a:extLst>
              <a:ext uri="{FF2B5EF4-FFF2-40B4-BE49-F238E27FC236}">
                <a16:creationId xmlns:a16="http://schemas.microsoft.com/office/drawing/2014/main" id="{CD241D5F-B4B7-71A3-2AC2-1C8472A21B08}"/>
              </a:ext>
            </a:extLst>
          </p:cNvPr>
          <p:cNvCxnSpPr>
            <a:cxnSpLocks/>
          </p:cNvCxnSpPr>
          <p:nvPr/>
        </p:nvCxnSpPr>
        <p:spPr>
          <a:xfrm>
            <a:off x="1941726" y="3008358"/>
            <a:ext cx="0" cy="724580"/>
          </a:xfrm>
          <a:prstGeom prst="line">
            <a:avLst/>
          </a:prstGeom>
          <a:ln w="53975">
            <a:prstDash val="sysDot"/>
            <a:tailEnd type="diamond"/>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AC5CF3F-6D91-3E92-ADEC-4CF66D02C21F}"/>
              </a:ext>
            </a:extLst>
          </p:cNvPr>
          <p:cNvCxnSpPr>
            <a:cxnSpLocks/>
          </p:cNvCxnSpPr>
          <p:nvPr/>
        </p:nvCxnSpPr>
        <p:spPr>
          <a:xfrm>
            <a:off x="9873886" y="3732938"/>
            <a:ext cx="0" cy="1403266"/>
          </a:xfrm>
          <a:prstGeom prst="line">
            <a:avLst/>
          </a:prstGeom>
          <a:ln w="53975">
            <a:prstDash val="sysDot"/>
            <a:headEnd type="diamond"/>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543DC4AA-C298-1513-A633-AA3C518FBC13}"/>
              </a:ext>
            </a:extLst>
          </p:cNvPr>
          <p:cNvCxnSpPr>
            <a:cxnSpLocks/>
          </p:cNvCxnSpPr>
          <p:nvPr/>
        </p:nvCxnSpPr>
        <p:spPr>
          <a:xfrm flipV="1">
            <a:off x="838200" y="3731914"/>
            <a:ext cx="10626969" cy="2050"/>
          </a:xfrm>
          <a:prstGeom prst="straightConnector1">
            <a:avLst/>
          </a:prstGeom>
          <a:ln w="63500">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5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1250"/>
                                        <p:tgtEl>
                                          <p:spTgt spid="4"/>
                                        </p:tgtEl>
                                      </p:cBhvr>
                                    </p:animEffect>
                                    <p:set>
                                      <p:cBhvr>
                                        <p:cTn id="7" dur="1" fill="hold">
                                          <p:stCondLst>
                                            <p:cond delay="1249"/>
                                          </p:stCondLst>
                                        </p:cTn>
                                        <p:tgtEl>
                                          <p:spTgt spid="4"/>
                                        </p:tgtEl>
                                        <p:attrNameLst>
                                          <p:attrName>style.visibility</p:attrName>
                                        </p:attrNameLst>
                                      </p:cBhvr>
                                      <p:to>
                                        <p:strVal val="hidden"/>
                                      </p:to>
                                    </p:set>
                                  </p:childTnLst>
                                </p:cTn>
                              </p:par>
                              <p:par>
                                <p:cTn id="8" presetID="1"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8031F707-252B-62A7-0A7E-52026748B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ACE44B-8518-BD61-35D7-0AA0238FD7F4}"/>
              </a:ext>
            </a:extLst>
          </p:cNvPr>
          <p:cNvSpPr>
            <a:spLocks noGrp="1"/>
          </p:cNvSpPr>
          <p:nvPr>
            <p:ph type="title"/>
          </p:nvPr>
        </p:nvSpPr>
        <p:spPr>
          <a:solidFill>
            <a:srgbClr val="FBE3D6"/>
          </a:solidFill>
        </p:spPr>
        <p:txBody>
          <a:bodyPr>
            <a:noAutofit/>
          </a:bodyPr>
          <a:lstStyle/>
          <a:p>
            <a:r>
              <a:rPr lang="en-US" sz="5400" b="1" dirty="0"/>
              <a:t>NOT COVERED BY THE BAN</a:t>
            </a:r>
            <a:endParaRPr lang="en-PH" sz="5400" dirty="0"/>
          </a:p>
        </p:txBody>
      </p:sp>
      <p:sp>
        <p:nvSpPr>
          <p:cNvPr id="3" name="Content Placeholder 2">
            <a:extLst>
              <a:ext uri="{FF2B5EF4-FFF2-40B4-BE49-F238E27FC236}">
                <a16:creationId xmlns:a16="http://schemas.microsoft.com/office/drawing/2014/main" id="{11A13DFF-0A75-B915-4E8F-CDD822A684E9}"/>
              </a:ext>
            </a:extLst>
          </p:cNvPr>
          <p:cNvSpPr>
            <a:spLocks noGrp="1"/>
          </p:cNvSpPr>
          <p:nvPr>
            <p:ph idx="1"/>
          </p:nvPr>
        </p:nvSpPr>
        <p:spPr>
          <a:xfrm>
            <a:off x="838200" y="1825625"/>
            <a:ext cx="9985513" cy="4789184"/>
          </a:xfrm>
          <a:solidFill>
            <a:srgbClr val="FBE3D6"/>
          </a:solidFill>
        </p:spPr>
        <p:txBody>
          <a:bodyPr>
            <a:normAutofit/>
          </a:bodyPr>
          <a:lstStyle/>
          <a:p>
            <a:pPr marL="457200" lvl="1" indent="0" algn="just">
              <a:buNone/>
            </a:pPr>
            <a:r>
              <a:rPr lang="en-US" sz="4800" dirty="0"/>
              <a:t>For excepted expenditures under Sections 4 (MOOE) and 5 (Salaries of Government Personnel) of this Rule, the concerned government agency need not request for the certificate of exception. </a:t>
            </a:r>
          </a:p>
        </p:txBody>
      </p:sp>
      <p:pic>
        <p:nvPicPr>
          <p:cNvPr id="4" name="Picture 3">
            <a:extLst>
              <a:ext uri="{FF2B5EF4-FFF2-40B4-BE49-F238E27FC236}">
                <a16:creationId xmlns:a16="http://schemas.microsoft.com/office/drawing/2014/main" id="{FF9D7BC0-EFF9-01BD-6188-F162CC19A5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799927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18E03BDC-2AD1-2E1F-82AB-4AC3F5310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3B1BD-7EF7-BB42-3A41-D0FD37C09433}"/>
              </a:ext>
            </a:extLst>
          </p:cNvPr>
          <p:cNvSpPr>
            <a:spLocks noGrp="1"/>
          </p:cNvSpPr>
          <p:nvPr>
            <p:ph type="title"/>
          </p:nvPr>
        </p:nvSpPr>
        <p:spPr>
          <a:solidFill>
            <a:srgbClr val="FBE3D6"/>
          </a:solidFill>
        </p:spPr>
        <p:txBody>
          <a:bodyPr>
            <a:noAutofit/>
          </a:bodyPr>
          <a:lstStyle/>
          <a:p>
            <a:r>
              <a:rPr lang="en-US" sz="5400" b="1" dirty="0"/>
              <a:t>RULE III – Certificate of Exception</a:t>
            </a:r>
            <a:endParaRPr lang="en-PH" sz="5400" dirty="0"/>
          </a:p>
        </p:txBody>
      </p:sp>
      <p:sp>
        <p:nvSpPr>
          <p:cNvPr id="3" name="Content Placeholder 2">
            <a:extLst>
              <a:ext uri="{FF2B5EF4-FFF2-40B4-BE49-F238E27FC236}">
                <a16:creationId xmlns:a16="http://schemas.microsoft.com/office/drawing/2014/main" id="{1F66DA76-701F-5E35-3AC3-E747E21AA798}"/>
              </a:ext>
            </a:extLst>
          </p:cNvPr>
          <p:cNvSpPr>
            <a:spLocks noGrp="1"/>
          </p:cNvSpPr>
          <p:nvPr>
            <p:ph idx="1"/>
          </p:nvPr>
        </p:nvSpPr>
        <p:spPr>
          <a:xfrm>
            <a:off x="838200" y="1553251"/>
            <a:ext cx="9985513" cy="4789184"/>
          </a:xfrm>
          <a:solidFill>
            <a:srgbClr val="FBE3D6"/>
          </a:solidFill>
        </p:spPr>
        <p:txBody>
          <a:bodyPr>
            <a:normAutofit lnSpcReduction="10000"/>
          </a:bodyPr>
          <a:lstStyle/>
          <a:p>
            <a:pPr marL="457200" lvl="1" indent="0" algn="just">
              <a:buNone/>
            </a:pPr>
            <a:r>
              <a:rPr lang="en-US" sz="3000" dirty="0"/>
              <a:t>Section 1. Submission to the Commission of the certified list of authorized public works projects to the Political Finance and  Affairs Department (PFAD) of the Commission.</a:t>
            </a:r>
          </a:p>
          <a:p>
            <a:pPr marL="457200" lvl="1" indent="0" algn="just">
              <a:buNone/>
            </a:pPr>
            <a:endParaRPr lang="en-US" sz="3000" dirty="0"/>
          </a:p>
          <a:p>
            <a:pPr marL="1200150" lvl="1" indent="-742950" algn="just">
              <a:buAutoNum type="alphaLcPeriod"/>
            </a:pPr>
            <a:r>
              <a:rPr lang="en-US" sz="3000" dirty="0"/>
              <a:t>All on-going public work projects commenced before March 28, 2025;</a:t>
            </a:r>
          </a:p>
          <a:p>
            <a:pPr marL="1200150" lvl="1" indent="-742950" algn="just">
              <a:buAutoNum type="alphaLcPeriod"/>
            </a:pPr>
            <a:r>
              <a:rPr lang="en-US" sz="3000" dirty="0"/>
              <a:t>All on-going public work projects under foreign agreements commenced before March 28, 2025;</a:t>
            </a:r>
          </a:p>
          <a:p>
            <a:pPr marL="1200150" lvl="1" indent="-742950" algn="just">
              <a:buAutoNum type="alphaLcPeriod"/>
            </a:pPr>
            <a:r>
              <a:rPr lang="en-US" sz="3000" dirty="0"/>
              <a:t>All public works undertaken by contract through public bidding held, or by negotiated contract awarded, before March 28, 2025.</a:t>
            </a:r>
          </a:p>
          <a:p>
            <a:pPr marL="1200150" lvl="1" indent="-742950" algn="just">
              <a:buAutoNum type="alphaLcPeriod"/>
            </a:pPr>
            <a:endParaRPr lang="en-US" sz="3000" dirty="0"/>
          </a:p>
        </p:txBody>
      </p:sp>
      <p:pic>
        <p:nvPicPr>
          <p:cNvPr id="4" name="Picture 3">
            <a:extLst>
              <a:ext uri="{FF2B5EF4-FFF2-40B4-BE49-F238E27FC236}">
                <a16:creationId xmlns:a16="http://schemas.microsoft.com/office/drawing/2014/main" id="{30E58002-73CD-DDA2-9EAF-E33E62D4D3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083772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ABB90B8-FC06-CDF9-0449-B1EDA457A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113AC-1012-44F0-BD79-D86EAA211149}"/>
              </a:ext>
            </a:extLst>
          </p:cNvPr>
          <p:cNvSpPr>
            <a:spLocks noGrp="1"/>
          </p:cNvSpPr>
          <p:nvPr>
            <p:ph type="title"/>
          </p:nvPr>
        </p:nvSpPr>
        <p:spPr>
          <a:solidFill>
            <a:srgbClr val="FBE3D6"/>
          </a:solidFill>
        </p:spPr>
        <p:txBody>
          <a:bodyPr>
            <a:noAutofit/>
          </a:bodyPr>
          <a:lstStyle/>
          <a:p>
            <a:r>
              <a:rPr lang="en-US" sz="5400" b="1" dirty="0"/>
              <a:t>RULE III – Certificate of Exception</a:t>
            </a:r>
            <a:endParaRPr lang="en-PH" sz="5400" dirty="0"/>
          </a:p>
        </p:txBody>
      </p:sp>
      <p:sp>
        <p:nvSpPr>
          <p:cNvPr id="3" name="Content Placeholder 2">
            <a:extLst>
              <a:ext uri="{FF2B5EF4-FFF2-40B4-BE49-F238E27FC236}">
                <a16:creationId xmlns:a16="http://schemas.microsoft.com/office/drawing/2014/main" id="{405A8421-0CCD-FF6F-4305-464080DC22CE}"/>
              </a:ext>
            </a:extLst>
          </p:cNvPr>
          <p:cNvSpPr>
            <a:spLocks noGrp="1"/>
          </p:cNvSpPr>
          <p:nvPr>
            <p:ph idx="1"/>
          </p:nvPr>
        </p:nvSpPr>
        <p:spPr>
          <a:xfrm>
            <a:off x="838200" y="1553251"/>
            <a:ext cx="9985513" cy="4789184"/>
          </a:xfrm>
          <a:solidFill>
            <a:srgbClr val="FBE3D6"/>
          </a:solidFill>
        </p:spPr>
        <p:txBody>
          <a:bodyPr>
            <a:normAutofit/>
          </a:bodyPr>
          <a:lstStyle/>
          <a:p>
            <a:pPr marL="457200" lvl="1" indent="0" algn="just">
              <a:buNone/>
            </a:pPr>
            <a:r>
              <a:rPr lang="en-US" sz="3600" dirty="0"/>
              <a:t>Section 2. Submission online and the use of prescribed form. – All submission for the issuance of the Certificate of Exception must be filed online on or before March 28, 2025 in the COMELEC website using the Public Works Ban Link.</a:t>
            </a:r>
          </a:p>
          <a:p>
            <a:pPr marL="457200" lvl="1" indent="0" algn="just">
              <a:buNone/>
            </a:pPr>
            <a:endParaRPr lang="en-US" sz="3600" dirty="0"/>
          </a:p>
          <a:p>
            <a:pPr marL="457200" lvl="1" indent="0" algn="just">
              <a:buNone/>
            </a:pPr>
            <a:r>
              <a:rPr lang="en-US" sz="3600" dirty="0"/>
              <a:t>Section 3. Documentary requirements for issuance of Certificate of Exception.</a:t>
            </a:r>
          </a:p>
          <a:p>
            <a:pPr marL="1200150" lvl="1" indent="-742950" algn="just">
              <a:buAutoNum type="alphaLcPeriod"/>
            </a:pPr>
            <a:endParaRPr lang="en-US" sz="3000" dirty="0"/>
          </a:p>
        </p:txBody>
      </p:sp>
      <p:pic>
        <p:nvPicPr>
          <p:cNvPr id="4" name="Picture 3">
            <a:extLst>
              <a:ext uri="{FF2B5EF4-FFF2-40B4-BE49-F238E27FC236}">
                <a16:creationId xmlns:a16="http://schemas.microsoft.com/office/drawing/2014/main" id="{0EFFB5D4-EF97-4EC1-C609-4FE2700DEC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829973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51E26767-805D-5CA0-AA31-6974E9223A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F1B842-067B-25FF-3749-58B851BCEA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
        <p:nvSpPr>
          <p:cNvPr id="6" name="Content Placeholder 5">
            <a:extLst>
              <a:ext uri="{FF2B5EF4-FFF2-40B4-BE49-F238E27FC236}">
                <a16:creationId xmlns:a16="http://schemas.microsoft.com/office/drawing/2014/main" id="{0AE4FB3F-FEC1-DBD3-5A44-228099911141}"/>
              </a:ext>
            </a:extLst>
          </p:cNvPr>
          <p:cNvSpPr>
            <a:spLocks noGrp="1"/>
          </p:cNvSpPr>
          <p:nvPr>
            <p:ph idx="1"/>
          </p:nvPr>
        </p:nvSpPr>
        <p:spPr/>
        <p:txBody>
          <a:bodyPr/>
          <a:lstStyle/>
          <a:p>
            <a:endParaRPr lang="en-PH" dirty="0"/>
          </a:p>
        </p:txBody>
      </p:sp>
      <p:pic>
        <p:nvPicPr>
          <p:cNvPr id="8" name="Picture 7">
            <a:extLst>
              <a:ext uri="{FF2B5EF4-FFF2-40B4-BE49-F238E27FC236}">
                <a16:creationId xmlns:a16="http://schemas.microsoft.com/office/drawing/2014/main" id="{9FE74F83-3095-C6F8-BFCE-18CB322BAC2A}"/>
              </a:ext>
            </a:extLst>
          </p:cNvPr>
          <p:cNvPicPr>
            <a:picLocks noChangeAspect="1"/>
          </p:cNvPicPr>
          <p:nvPr/>
        </p:nvPicPr>
        <p:blipFill>
          <a:blip r:embed="rId4"/>
          <a:srcRect l="15008" t="20133" r="19783" b="17217"/>
          <a:stretch/>
        </p:blipFill>
        <p:spPr>
          <a:xfrm>
            <a:off x="435321" y="807875"/>
            <a:ext cx="10990907" cy="5475230"/>
          </a:xfrm>
          <a:prstGeom prst="rect">
            <a:avLst/>
          </a:prstGeom>
          <a:noFill/>
          <a:ln w="44450" cap="sq">
            <a:solidFill>
              <a:srgbClr val="FBE3D6"/>
            </a:solidFill>
            <a:extLst>
              <a:ext uri="{C807C97D-BFC1-408E-A445-0C87EB9F89A2}">
                <ask:lineSketchStyleProps xmlns:ask="http://schemas.microsoft.com/office/drawing/2018/sketchyshapes">
                  <ask:type>
                    <ask:lineSketchNone/>
                  </ask:type>
                </ask:lineSketchStyleProps>
              </a:ext>
            </a:extLst>
          </a:ln>
          <a:effectLst>
            <a:softEdge rad="0"/>
          </a:effectLst>
        </p:spPr>
      </p:pic>
      <p:sp>
        <p:nvSpPr>
          <p:cNvPr id="3" name="Arrow: Right 2">
            <a:extLst>
              <a:ext uri="{FF2B5EF4-FFF2-40B4-BE49-F238E27FC236}">
                <a16:creationId xmlns:a16="http://schemas.microsoft.com/office/drawing/2014/main" id="{49336F8C-3BE6-2AEB-015B-98328906EE1D}"/>
              </a:ext>
            </a:extLst>
          </p:cNvPr>
          <p:cNvSpPr/>
          <p:nvPr/>
        </p:nvSpPr>
        <p:spPr>
          <a:xfrm rot="10800000">
            <a:off x="6096000" y="2871007"/>
            <a:ext cx="2723384" cy="1348966"/>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cxnSp>
        <p:nvCxnSpPr>
          <p:cNvPr id="7" name="Straight Connector 6">
            <a:extLst>
              <a:ext uri="{FF2B5EF4-FFF2-40B4-BE49-F238E27FC236}">
                <a16:creationId xmlns:a16="http://schemas.microsoft.com/office/drawing/2014/main" id="{9C059A13-CCFE-A7BE-EC21-FAFAB380E479}"/>
              </a:ext>
            </a:extLst>
          </p:cNvPr>
          <p:cNvCxnSpPr>
            <a:cxnSpLocks/>
          </p:cNvCxnSpPr>
          <p:nvPr/>
        </p:nvCxnSpPr>
        <p:spPr>
          <a:xfrm>
            <a:off x="4500487" y="3657600"/>
            <a:ext cx="1430287"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535137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7E654-5318-D17D-1F87-423B7B75207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C4B5DB1-4965-8FD2-194F-B058B29676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ABF1E234-BE0C-41C3-6BCA-24E5D34EEAAF}"/>
              </a:ext>
            </a:extLst>
          </p:cNvPr>
          <p:cNvSpPr/>
          <p:nvPr/>
        </p:nvSpPr>
        <p:spPr>
          <a:xfrm>
            <a:off x="1060384" y="616226"/>
            <a:ext cx="10226942" cy="5546928"/>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B6CEC676-230A-65DB-71F7-2B7AB6E6538A}"/>
              </a:ext>
            </a:extLst>
          </p:cNvPr>
          <p:cNvSpPr>
            <a:spLocks noGrp="1"/>
          </p:cNvSpPr>
          <p:nvPr>
            <p:ph type="ctrTitle"/>
          </p:nvPr>
        </p:nvSpPr>
        <p:spPr>
          <a:xfrm>
            <a:off x="982527" y="694846"/>
            <a:ext cx="10382655" cy="3477098"/>
          </a:xfrm>
        </p:spPr>
        <p:txBody>
          <a:bodyPr>
            <a:noAutofit/>
          </a:bodyPr>
          <a:lstStyle/>
          <a:p>
            <a:r>
              <a:rPr lang="en-PH" sz="4400" b="1" dirty="0"/>
              <a:t>RESOLUTION NO. 11104</a:t>
            </a:r>
            <a:br>
              <a:rPr lang="en-PH" sz="4400" b="1" dirty="0"/>
            </a:br>
            <a:br>
              <a:rPr lang="en-PH" sz="1600" dirty="0"/>
            </a:br>
            <a:r>
              <a:rPr lang="en-US" sz="3200" dirty="0"/>
              <a:t>IN THE MATTER OF EXPANDING THE POWERS AND FUNCTIONS OF THE COMMITTEE ON </a:t>
            </a:r>
            <a:r>
              <a:rPr lang="en-US" sz="3200" b="1" i="1" u="sng" dirty="0"/>
              <a:t>KONTRA BIGAY AND TO INTEGRATE GUIDELINES AGAINST ABUSE OF STATE RESOURCES IN THE CONDUCT OF ELECTIONS</a:t>
            </a:r>
            <a:endParaRPr lang="en-PH" sz="5400" spc="-300" dirty="0">
              <a:latin typeface="Helvetica" pitchFamily="2" charset="0"/>
            </a:endParaRPr>
          </a:p>
        </p:txBody>
      </p:sp>
    </p:spTree>
    <p:extLst>
      <p:ext uri="{BB962C8B-B14F-4D97-AF65-F5344CB8AC3E}">
        <p14:creationId xmlns:p14="http://schemas.microsoft.com/office/powerpoint/2010/main" val="2553605474"/>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A82A8-3602-DE1F-260F-6D3987392A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3D1F89-2D3E-2A19-AA99-0886594D88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30970DB1-E763-C513-D290-3E3EF7C2A96B}"/>
              </a:ext>
            </a:extLst>
          </p:cNvPr>
          <p:cNvSpPr/>
          <p:nvPr/>
        </p:nvSpPr>
        <p:spPr>
          <a:xfrm>
            <a:off x="1060383" y="1653702"/>
            <a:ext cx="10226942" cy="3210127"/>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8E97C0F5-4B3E-CB2F-15AA-84F154F69ECD}"/>
              </a:ext>
            </a:extLst>
          </p:cNvPr>
          <p:cNvSpPr>
            <a:spLocks noGrp="1"/>
          </p:cNvSpPr>
          <p:nvPr>
            <p:ph type="ctrTitle"/>
          </p:nvPr>
        </p:nvSpPr>
        <p:spPr>
          <a:xfrm>
            <a:off x="982526" y="2395225"/>
            <a:ext cx="10382655" cy="2067550"/>
          </a:xfrm>
        </p:spPr>
        <p:txBody>
          <a:bodyPr>
            <a:noAutofit/>
          </a:bodyPr>
          <a:lstStyle/>
          <a:p>
            <a:r>
              <a:rPr lang="en-US" sz="5400" b="1" spc="-150" dirty="0">
                <a:latin typeface="Helvetica" pitchFamily="2" charset="0"/>
              </a:rPr>
              <a:t>ARTICLE III</a:t>
            </a:r>
            <a:br>
              <a:rPr lang="en-PH" sz="1600" b="1" spc="-150" dirty="0">
                <a:latin typeface="Helvetica" pitchFamily="2" charset="0"/>
              </a:rPr>
            </a:br>
            <a:r>
              <a:rPr lang="en-US" dirty="0"/>
              <a:t>ACTS CONSTITUTING ABUSE OF STATE RESOURCES</a:t>
            </a:r>
            <a:endParaRPr lang="en-PH" sz="5600" dirty="0"/>
          </a:p>
        </p:txBody>
      </p:sp>
    </p:spTree>
    <p:extLst>
      <p:ext uri="{BB962C8B-B14F-4D97-AF65-F5344CB8AC3E}">
        <p14:creationId xmlns:p14="http://schemas.microsoft.com/office/powerpoint/2010/main" val="2080239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786426F9-8DD9-F104-0F19-4F240B04E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A5ADA-684D-EE2F-A602-C7B34FE4DA16}"/>
              </a:ext>
            </a:extLst>
          </p:cNvPr>
          <p:cNvSpPr>
            <a:spLocks noGrp="1"/>
          </p:cNvSpPr>
          <p:nvPr>
            <p:ph type="title"/>
          </p:nvPr>
        </p:nvSpPr>
        <p:spPr/>
        <p:txBody>
          <a:bodyPr>
            <a:noAutofit/>
          </a:bodyPr>
          <a:lstStyle/>
          <a:p>
            <a:r>
              <a:rPr lang="en-US" sz="5400" b="1" dirty="0"/>
              <a:t>ACTS CONSTITUTING ABUSE OF STATE RESOURCES</a:t>
            </a:r>
            <a:endParaRPr lang="en-PH" sz="5400" dirty="0"/>
          </a:p>
        </p:txBody>
      </p:sp>
      <p:sp>
        <p:nvSpPr>
          <p:cNvPr id="3" name="Content Placeholder 2">
            <a:extLst>
              <a:ext uri="{FF2B5EF4-FFF2-40B4-BE49-F238E27FC236}">
                <a16:creationId xmlns:a16="http://schemas.microsoft.com/office/drawing/2014/main" id="{EBB1D3D6-7218-B408-B331-034F9652F52A}"/>
              </a:ext>
            </a:extLst>
          </p:cNvPr>
          <p:cNvSpPr>
            <a:spLocks noGrp="1"/>
          </p:cNvSpPr>
          <p:nvPr>
            <p:ph idx="1"/>
          </p:nvPr>
        </p:nvSpPr>
        <p:spPr>
          <a:xfrm>
            <a:off x="838200" y="1825625"/>
            <a:ext cx="9985513" cy="4789184"/>
          </a:xfrm>
        </p:spPr>
        <p:txBody>
          <a:bodyPr>
            <a:normAutofit/>
          </a:bodyPr>
          <a:lstStyle/>
          <a:p>
            <a:pPr algn="just"/>
            <a:r>
              <a:rPr lang="en-US" sz="4400" b="1" dirty="0"/>
              <a:t>Acts Constituting Acts Abuse of State Resources. </a:t>
            </a:r>
            <a:r>
              <a:rPr lang="en-US" sz="4400" dirty="0"/>
              <a:t>- ASR pertains to the misuse of government resources/ whether material, human, coercive, regulatory, budgetary, media-related, or legislative, for electoral advantage, committed as follows:</a:t>
            </a:r>
          </a:p>
        </p:txBody>
      </p:sp>
      <p:pic>
        <p:nvPicPr>
          <p:cNvPr id="4" name="Picture 3">
            <a:extLst>
              <a:ext uri="{FF2B5EF4-FFF2-40B4-BE49-F238E27FC236}">
                <a16:creationId xmlns:a16="http://schemas.microsoft.com/office/drawing/2014/main" id="{E050FC62-A387-EE24-D360-0E65C3437A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4023989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9B621EE3-806D-1D36-D653-B86A4798D2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A476D-6189-C09F-DDDE-D280664F9B61}"/>
              </a:ext>
            </a:extLst>
          </p:cNvPr>
          <p:cNvSpPr>
            <a:spLocks noGrp="1"/>
          </p:cNvSpPr>
          <p:nvPr>
            <p:ph type="title"/>
          </p:nvPr>
        </p:nvSpPr>
        <p:spPr/>
        <p:txBody>
          <a:bodyPr>
            <a:noAutofit/>
          </a:bodyPr>
          <a:lstStyle/>
          <a:p>
            <a:r>
              <a:rPr lang="en-US" sz="5400" b="1" dirty="0"/>
              <a:t>ARTICLE III – ACTS CONSTITUTING ABUSE OF STATE RESOURCES</a:t>
            </a:r>
            <a:endParaRPr lang="en-PH" sz="5400" dirty="0"/>
          </a:p>
        </p:txBody>
      </p:sp>
      <p:sp>
        <p:nvSpPr>
          <p:cNvPr id="3" name="Content Placeholder 2">
            <a:extLst>
              <a:ext uri="{FF2B5EF4-FFF2-40B4-BE49-F238E27FC236}">
                <a16:creationId xmlns:a16="http://schemas.microsoft.com/office/drawing/2014/main" id="{2A75A99E-EF41-01C1-E01A-6066CB1E36A5}"/>
              </a:ext>
            </a:extLst>
          </p:cNvPr>
          <p:cNvSpPr>
            <a:spLocks noGrp="1"/>
          </p:cNvSpPr>
          <p:nvPr>
            <p:ph idx="1"/>
          </p:nvPr>
        </p:nvSpPr>
        <p:spPr>
          <a:xfrm>
            <a:off x="838200" y="1825625"/>
            <a:ext cx="9985513" cy="4789184"/>
          </a:xfrm>
        </p:spPr>
        <p:txBody>
          <a:bodyPr>
            <a:normAutofit fontScale="92500" lnSpcReduction="20000"/>
          </a:bodyPr>
          <a:lstStyle/>
          <a:p>
            <a:pPr marL="0" indent="0" algn="just">
              <a:lnSpc>
                <a:spcPct val="110000"/>
              </a:lnSpc>
              <a:spcBef>
                <a:spcPts val="0"/>
              </a:spcBef>
              <a:buNone/>
            </a:pPr>
            <a:r>
              <a:rPr lang="en-US" sz="3600" b="1" dirty="0"/>
              <a:t>A. Intervention of public officers and employees;</a:t>
            </a:r>
          </a:p>
          <a:p>
            <a:pPr marL="0" indent="0" algn="just">
              <a:lnSpc>
                <a:spcPct val="110000"/>
              </a:lnSpc>
              <a:spcBef>
                <a:spcPts val="0"/>
              </a:spcBef>
              <a:buNone/>
            </a:pPr>
            <a:r>
              <a:rPr lang="en-US" sz="3600" b="1" dirty="0"/>
              <a:t>B.   Undue influence;</a:t>
            </a:r>
          </a:p>
          <a:p>
            <a:pPr marL="0" indent="0" algn="just">
              <a:lnSpc>
                <a:spcPct val="110000"/>
              </a:lnSpc>
              <a:spcBef>
                <a:spcPts val="0"/>
              </a:spcBef>
              <a:buNone/>
            </a:pPr>
            <a:r>
              <a:rPr lang="en-US" sz="3600" b="1" dirty="0"/>
              <a:t>C. Use of public funds, money deposited in trust, equipment, facilities owned or controlled by the government for an election campaign;</a:t>
            </a:r>
          </a:p>
          <a:p>
            <a:pPr marL="0" indent="0" algn="just">
              <a:lnSpc>
                <a:spcPct val="110000"/>
              </a:lnSpc>
              <a:spcBef>
                <a:spcPts val="0"/>
              </a:spcBef>
              <a:buNone/>
            </a:pPr>
            <a:r>
              <a:rPr lang="en-US" sz="3600" b="1" dirty="0"/>
              <a:t>D. Release, disbursement or expenditure of public funds.</a:t>
            </a:r>
          </a:p>
          <a:p>
            <a:pPr marL="0" indent="0" algn="just">
              <a:lnSpc>
                <a:spcPct val="110000"/>
              </a:lnSpc>
              <a:spcBef>
                <a:spcPts val="0"/>
              </a:spcBef>
              <a:buNone/>
            </a:pPr>
            <a:r>
              <a:rPr lang="en-US" sz="3600" b="1" dirty="0"/>
              <a:t>E. Construction of Public Works, Delivery of materials for Public Works and issuance of treasury warrants and similar devices.</a:t>
            </a:r>
          </a:p>
          <a:p>
            <a:pPr marL="0" indent="0" algn="just">
              <a:lnSpc>
                <a:spcPct val="110000"/>
              </a:lnSpc>
              <a:spcBef>
                <a:spcPts val="0"/>
              </a:spcBef>
              <a:buNone/>
            </a:pPr>
            <a:endParaRPr lang="en-US" sz="4400" b="1" dirty="0"/>
          </a:p>
          <a:p>
            <a:pPr marL="0" indent="0" algn="just">
              <a:lnSpc>
                <a:spcPct val="110000"/>
              </a:lnSpc>
              <a:buNone/>
            </a:pPr>
            <a:endParaRPr lang="en-US" sz="4400" dirty="0"/>
          </a:p>
        </p:txBody>
      </p:sp>
      <p:pic>
        <p:nvPicPr>
          <p:cNvPr id="4" name="Picture 3">
            <a:extLst>
              <a:ext uri="{FF2B5EF4-FFF2-40B4-BE49-F238E27FC236}">
                <a16:creationId xmlns:a16="http://schemas.microsoft.com/office/drawing/2014/main" id="{4AFCC356-038F-F536-5A92-9C53D21A18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423557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8B7DCDA4-EEF6-0D64-3C4F-1A2423770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0F312-A290-E75C-46C3-9EC44EA40C93}"/>
              </a:ext>
            </a:extLst>
          </p:cNvPr>
          <p:cNvSpPr>
            <a:spLocks noGrp="1"/>
          </p:cNvSpPr>
          <p:nvPr>
            <p:ph type="title"/>
          </p:nvPr>
        </p:nvSpPr>
        <p:spPr/>
        <p:txBody>
          <a:bodyPr>
            <a:noAutofit/>
          </a:bodyPr>
          <a:lstStyle/>
          <a:p>
            <a:r>
              <a:rPr lang="en-US" sz="5400" b="1" dirty="0"/>
              <a:t>ACTS CONSTITUTING ABUSE OF STATE RESOURCES</a:t>
            </a:r>
            <a:endParaRPr lang="en-PH" sz="5400" dirty="0"/>
          </a:p>
        </p:txBody>
      </p:sp>
      <p:sp>
        <p:nvSpPr>
          <p:cNvPr id="3" name="Content Placeholder 2">
            <a:extLst>
              <a:ext uri="{FF2B5EF4-FFF2-40B4-BE49-F238E27FC236}">
                <a16:creationId xmlns:a16="http://schemas.microsoft.com/office/drawing/2014/main" id="{54767AF9-F6A6-9E0E-360B-A099BD945D23}"/>
              </a:ext>
            </a:extLst>
          </p:cNvPr>
          <p:cNvSpPr>
            <a:spLocks noGrp="1"/>
          </p:cNvSpPr>
          <p:nvPr>
            <p:ph idx="1"/>
          </p:nvPr>
        </p:nvSpPr>
        <p:spPr>
          <a:xfrm>
            <a:off x="838200" y="1825625"/>
            <a:ext cx="9985513" cy="4789184"/>
          </a:xfrm>
        </p:spPr>
        <p:txBody>
          <a:bodyPr>
            <a:normAutofit/>
          </a:bodyPr>
          <a:lstStyle/>
          <a:p>
            <a:pPr algn="just">
              <a:lnSpc>
                <a:spcPct val="120000"/>
              </a:lnSpc>
            </a:pPr>
            <a:r>
              <a:rPr lang="en-US" sz="3200" b="1" dirty="0"/>
              <a:t>Presumed ASR </a:t>
            </a:r>
            <a:r>
              <a:rPr lang="en-US" sz="3200" dirty="0"/>
              <a:t>- The following conduct shall be presumed acts constituting </a:t>
            </a:r>
            <a:r>
              <a:rPr lang="en-US" sz="3200" b="1" dirty="0"/>
              <a:t>ASR</a:t>
            </a:r>
            <a:r>
              <a:rPr lang="en-US" sz="3200" dirty="0"/>
              <a:t> in elections, committed by the incumbent elected public official and/or government employee who exercises control or administrative directly or indirectly, over government resources, for his or her election benefit/gain or for the interest of his or her political party or relative/ s who are candidates for elective office:</a:t>
            </a:r>
            <a:endParaRPr lang="en-US" sz="3200" u="sng" dirty="0"/>
          </a:p>
        </p:txBody>
      </p:sp>
      <p:pic>
        <p:nvPicPr>
          <p:cNvPr id="4" name="Picture 3">
            <a:extLst>
              <a:ext uri="{FF2B5EF4-FFF2-40B4-BE49-F238E27FC236}">
                <a16:creationId xmlns:a16="http://schemas.microsoft.com/office/drawing/2014/main" id="{463079ED-99A2-BC5A-411C-85C79BB02F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804196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3F10D578-6615-BE63-9537-57C61072E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CD20A-0615-F901-80B6-CFF2C3EF3242}"/>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03B64E8B-3439-912A-49BA-B52975B31BE2}"/>
              </a:ext>
            </a:extLst>
          </p:cNvPr>
          <p:cNvSpPr>
            <a:spLocks noGrp="1"/>
          </p:cNvSpPr>
          <p:nvPr>
            <p:ph idx="1"/>
          </p:nvPr>
        </p:nvSpPr>
        <p:spPr>
          <a:xfrm>
            <a:off x="838200" y="1825625"/>
            <a:ext cx="9985513" cy="4789184"/>
          </a:xfrm>
        </p:spPr>
        <p:txBody>
          <a:bodyPr>
            <a:normAutofit fontScale="92500" lnSpcReduction="10000"/>
          </a:bodyPr>
          <a:lstStyle/>
          <a:p>
            <a:pPr marL="0" indent="0" algn="just">
              <a:lnSpc>
                <a:spcPct val="120000"/>
              </a:lnSpc>
              <a:buNone/>
            </a:pPr>
            <a:r>
              <a:rPr lang="en-US" sz="3600" b="1" dirty="0"/>
              <a:t>a. </a:t>
            </a:r>
            <a:r>
              <a:rPr lang="en-US" sz="3600" dirty="0"/>
              <a:t>The storage or transport of campaign materials, or  any paraphernalia, including the name, visage, appearance, logo, signature or other analogous image of any candidate on government vehicles, including motor vehicles used as patrol 	cars or any mobile asset bearing government license plates, 	unless made pursuant to Operation "</a:t>
            </a:r>
            <a:r>
              <a:rPr lang="en-US" sz="3600" dirty="0" err="1"/>
              <a:t>Baklas</a:t>
            </a:r>
            <a:r>
              <a:rPr lang="en-US" sz="3600" dirty="0"/>
              <a:t>" of the Commission;</a:t>
            </a:r>
            <a:endParaRPr lang="en-US" sz="3600" u="sng" dirty="0"/>
          </a:p>
        </p:txBody>
      </p:sp>
      <p:pic>
        <p:nvPicPr>
          <p:cNvPr id="4" name="Picture 3">
            <a:extLst>
              <a:ext uri="{FF2B5EF4-FFF2-40B4-BE49-F238E27FC236}">
                <a16:creationId xmlns:a16="http://schemas.microsoft.com/office/drawing/2014/main" id="{DD08FF3A-FBCE-AF98-27BC-76FDD24A9D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26091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6ADE-2BD2-7116-C2FB-D2BE35676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7E008-9488-E57F-571D-0BA5608079B3}"/>
              </a:ext>
            </a:extLst>
          </p:cNvPr>
          <p:cNvSpPr>
            <a:spLocks noGrp="1"/>
          </p:cNvSpPr>
          <p:nvPr>
            <p:ph type="title"/>
          </p:nvPr>
        </p:nvSpPr>
        <p:spPr/>
        <p:txBody>
          <a:bodyPr>
            <a:normAutofit/>
          </a:bodyPr>
          <a:lstStyle/>
          <a:p>
            <a:r>
              <a:rPr lang="en-US" sz="4800" b="1" spc="-150" dirty="0">
                <a:latin typeface="Helvetica" pitchFamily="2" charset="0"/>
              </a:rPr>
              <a:t>Holy Week Schedule</a:t>
            </a:r>
            <a:endParaRPr lang="en-PH" sz="4800" b="1" spc="-150" dirty="0">
              <a:latin typeface="Helvetica" pitchFamily="2" charset="0"/>
            </a:endParaRPr>
          </a:p>
        </p:txBody>
      </p:sp>
      <p:sp>
        <p:nvSpPr>
          <p:cNvPr id="8" name="Content Placeholder 7">
            <a:extLst>
              <a:ext uri="{FF2B5EF4-FFF2-40B4-BE49-F238E27FC236}">
                <a16:creationId xmlns:a16="http://schemas.microsoft.com/office/drawing/2014/main" id="{770BF0E0-32CA-1C2A-F9F4-26FBD4972D1E}"/>
              </a:ext>
            </a:extLst>
          </p:cNvPr>
          <p:cNvSpPr>
            <a:spLocks noGrp="1"/>
          </p:cNvSpPr>
          <p:nvPr>
            <p:ph idx="1"/>
          </p:nvPr>
        </p:nvSpPr>
        <p:spPr>
          <a:xfrm>
            <a:off x="838200" y="1690688"/>
            <a:ext cx="10515600" cy="4351338"/>
          </a:xfrm>
        </p:spPr>
        <p:txBody>
          <a:bodyPr/>
          <a:lstStyle/>
          <a:p>
            <a:r>
              <a:rPr lang="en-US" sz="5400" b="1" dirty="0"/>
              <a:t>NO CAMPAIGNING ON:</a:t>
            </a:r>
          </a:p>
          <a:p>
            <a:pPr marL="971550" lvl="1" indent="-514350">
              <a:buFont typeface="+mj-lt"/>
              <a:buAutoNum type="arabicPeriod"/>
            </a:pPr>
            <a:r>
              <a:rPr lang="en-US" sz="4800" dirty="0"/>
              <a:t>April 17, 2025 – Maundy Thursday</a:t>
            </a:r>
          </a:p>
          <a:p>
            <a:pPr marL="971550" lvl="1" indent="-514350">
              <a:buFont typeface="+mj-lt"/>
              <a:buAutoNum type="arabicPeriod"/>
            </a:pPr>
            <a:r>
              <a:rPr lang="en-US" sz="4800" dirty="0"/>
              <a:t>April 18, 2025 – Good Friday</a:t>
            </a:r>
            <a:endParaRPr lang="en-PH" dirty="0"/>
          </a:p>
        </p:txBody>
      </p:sp>
    </p:spTree>
    <p:extLst>
      <p:ext uri="{BB962C8B-B14F-4D97-AF65-F5344CB8AC3E}">
        <p14:creationId xmlns:p14="http://schemas.microsoft.com/office/powerpoint/2010/main" val="423928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76AD64AA-DBA0-AF3B-3326-780E28AF8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FEF9D-69F8-496D-3C8A-51D9BA11C9A7}"/>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DD11EACA-4566-B935-9CF6-09BA41597E51}"/>
              </a:ext>
            </a:extLst>
          </p:cNvPr>
          <p:cNvSpPr>
            <a:spLocks noGrp="1"/>
          </p:cNvSpPr>
          <p:nvPr>
            <p:ph idx="1"/>
          </p:nvPr>
        </p:nvSpPr>
        <p:spPr>
          <a:xfrm>
            <a:off x="838200" y="1825625"/>
            <a:ext cx="9985513" cy="4789184"/>
          </a:xfrm>
        </p:spPr>
        <p:txBody>
          <a:bodyPr>
            <a:normAutofit fontScale="92500"/>
          </a:bodyPr>
          <a:lstStyle/>
          <a:p>
            <a:pPr marL="0" indent="0" algn="just">
              <a:lnSpc>
                <a:spcPct val="120000"/>
              </a:lnSpc>
              <a:buNone/>
            </a:pPr>
            <a:r>
              <a:rPr lang="en-US" sz="4000" b="1" dirty="0"/>
              <a:t>b. </a:t>
            </a:r>
            <a:r>
              <a:rPr lang="en-US" sz="4000" dirty="0"/>
              <a:t>The storage of foods and beverages intended for the supporters of certain candidates, as well as tarpaulins, vests, posters, sample ballots, or any paraphernalia that tends to 	promote the election of a candidate, in barangay halls, covered 	courts or any government facility or property of the government.</a:t>
            </a:r>
            <a:endParaRPr lang="en-US" sz="4000" u="sng" dirty="0"/>
          </a:p>
        </p:txBody>
      </p:sp>
      <p:pic>
        <p:nvPicPr>
          <p:cNvPr id="4" name="Picture 3">
            <a:extLst>
              <a:ext uri="{FF2B5EF4-FFF2-40B4-BE49-F238E27FC236}">
                <a16:creationId xmlns:a16="http://schemas.microsoft.com/office/drawing/2014/main" id="{38D17064-7D16-9B3C-FD33-D00E1BB21B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724055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0714645-A91D-CCA4-0487-7430CE0B8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3CF2D2-06A5-DAFD-6B84-CA0E9BAEA1AC}"/>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9085EDE2-707E-9AFA-1315-A592EF58B49D}"/>
              </a:ext>
            </a:extLst>
          </p:cNvPr>
          <p:cNvSpPr>
            <a:spLocks noGrp="1"/>
          </p:cNvSpPr>
          <p:nvPr>
            <p:ph idx="1"/>
          </p:nvPr>
        </p:nvSpPr>
        <p:spPr>
          <a:xfrm>
            <a:off x="838200" y="1825625"/>
            <a:ext cx="9985513" cy="4789184"/>
          </a:xfrm>
        </p:spPr>
        <p:txBody>
          <a:bodyPr>
            <a:normAutofit lnSpcReduction="10000"/>
          </a:bodyPr>
          <a:lstStyle/>
          <a:p>
            <a:pPr marL="0" indent="0" algn="just">
              <a:lnSpc>
                <a:spcPct val="120000"/>
              </a:lnSpc>
              <a:buNone/>
            </a:pPr>
            <a:r>
              <a:rPr lang="en-US" sz="4000" b="1" dirty="0"/>
              <a:t>c. </a:t>
            </a:r>
            <a:r>
              <a:rPr lang="en-US" sz="4000" dirty="0"/>
              <a:t>The display of campaign materials in covered courts, barangay halls unless designated as common poster area, or any government facility or property, including motor vehicles such as patrol cars, ambulances and other vehicles bearing government license plates;</a:t>
            </a:r>
            <a:endParaRPr lang="en-US" sz="4000" u="sng" dirty="0"/>
          </a:p>
        </p:txBody>
      </p:sp>
      <p:pic>
        <p:nvPicPr>
          <p:cNvPr id="4" name="Picture 3">
            <a:extLst>
              <a:ext uri="{FF2B5EF4-FFF2-40B4-BE49-F238E27FC236}">
                <a16:creationId xmlns:a16="http://schemas.microsoft.com/office/drawing/2014/main" id="{267ABCAB-4E2A-8BAB-3FB0-B5EA7708C8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283766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97C9A77A-08D4-9227-261F-991501568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72F4E-29E6-2041-0A1D-BB2006AE74D9}"/>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93768D06-FDF7-2D99-4FBE-1FB82E8DB79E}"/>
              </a:ext>
            </a:extLst>
          </p:cNvPr>
          <p:cNvSpPr>
            <a:spLocks noGrp="1"/>
          </p:cNvSpPr>
          <p:nvPr>
            <p:ph idx="1"/>
          </p:nvPr>
        </p:nvSpPr>
        <p:spPr>
          <a:xfrm>
            <a:off x="838200" y="1825625"/>
            <a:ext cx="9985513" cy="4789184"/>
          </a:xfrm>
        </p:spPr>
        <p:txBody>
          <a:bodyPr>
            <a:normAutofit fontScale="92500" lnSpcReduction="20000"/>
          </a:bodyPr>
          <a:lstStyle/>
          <a:p>
            <a:pPr marL="0" indent="0" algn="just">
              <a:lnSpc>
                <a:spcPct val="120000"/>
              </a:lnSpc>
              <a:buNone/>
            </a:pPr>
            <a:r>
              <a:rPr lang="en-US" sz="4000" b="1" dirty="0"/>
              <a:t>d. </a:t>
            </a:r>
            <a:r>
              <a:rPr lang="en-US" sz="4000" dirty="0"/>
              <a:t>The distribution or delivery of assistance and legitimate social welfare benefits and programs of the government such as TUPAD, AKAP, AICS and 4Ps, with displayed campaign materials, paraphernalia, or those made in the presence and participation of the candidate or his or her spouse or member of his family within the second civil degree of affinity or consanguinity;</a:t>
            </a:r>
            <a:endParaRPr lang="en-US" sz="4000" u="sng" dirty="0"/>
          </a:p>
        </p:txBody>
      </p:sp>
      <p:pic>
        <p:nvPicPr>
          <p:cNvPr id="4" name="Picture 3">
            <a:extLst>
              <a:ext uri="{FF2B5EF4-FFF2-40B4-BE49-F238E27FC236}">
                <a16:creationId xmlns:a16="http://schemas.microsoft.com/office/drawing/2014/main" id="{3ACDDA03-378D-1FA6-3A06-2A8FB001CFC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800895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9C63301E-7008-9225-3BC4-3CC74E6F6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F025BF-AEAF-7A64-6536-160D71952371}"/>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E9E0B9A5-B946-7063-473D-7AB6D4157641}"/>
              </a:ext>
            </a:extLst>
          </p:cNvPr>
          <p:cNvSpPr>
            <a:spLocks noGrp="1"/>
          </p:cNvSpPr>
          <p:nvPr>
            <p:ph idx="1"/>
          </p:nvPr>
        </p:nvSpPr>
        <p:spPr>
          <a:xfrm>
            <a:off x="838200" y="1825625"/>
            <a:ext cx="9985513" cy="4789184"/>
          </a:xfrm>
        </p:spPr>
        <p:txBody>
          <a:bodyPr>
            <a:normAutofit fontScale="92500" lnSpcReduction="10000"/>
          </a:bodyPr>
          <a:lstStyle/>
          <a:p>
            <a:pPr marL="0" indent="0" algn="just">
              <a:lnSpc>
                <a:spcPct val="120000"/>
              </a:lnSpc>
              <a:buNone/>
            </a:pPr>
            <a:r>
              <a:rPr lang="en-US" sz="4800" b="1" dirty="0"/>
              <a:t>e. </a:t>
            </a:r>
            <a:r>
              <a:rPr lang="en-US" sz="4800" dirty="0"/>
              <a:t>The use of government funded media platforms, or then official page/s of government instrumentalities that consistently feature the face, image, appearance, logo, signature or other analogous image of any public official;</a:t>
            </a:r>
            <a:endParaRPr lang="en-US" sz="4800" u="sng" dirty="0"/>
          </a:p>
        </p:txBody>
      </p:sp>
      <p:pic>
        <p:nvPicPr>
          <p:cNvPr id="4" name="Picture 3">
            <a:extLst>
              <a:ext uri="{FF2B5EF4-FFF2-40B4-BE49-F238E27FC236}">
                <a16:creationId xmlns:a16="http://schemas.microsoft.com/office/drawing/2014/main" id="{0C9CE7DE-E09B-B888-9801-CA401814DB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462350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D8D3AD8C-5531-4FE5-50D4-BEE352B6D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60768-F553-8793-4AD3-1AC6ECA752DD}"/>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6289CDC2-278F-B56C-AF2B-B6CD99AA3FA0}"/>
              </a:ext>
            </a:extLst>
          </p:cNvPr>
          <p:cNvSpPr>
            <a:spLocks noGrp="1"/>
          </p:cNvSpPr>
          <p:nvPr>
            <p:ph idx="1"/>
          </p:nvPr>
        </p:nvSpPr>
        <p:spPr>
          <a:xfrm>
            <a:off x="838200" y="1825625"/>
            <a:ext cx="9985513" cy="4789184"/>
          </a:xfrm>
        </p:spPr>
        <p:txBody>
          <a:bodyPr>
            <a:normAutofit fontScale="92500" lnSpcReduction="10000"/>
          </a:bodyPr>
          <a:lstStyle/>
          <a:p>
            <a:pPr marL="0" indent="0" algn="just">
              <a:lnSpc>
                <a:spcPct val="120000"/>
              </a:lnSpc>
              <a:buNone/>
            </a:pPr>
            <a:r>
              <a:rPr lang="en-US" sz="4800" b="1" dirty="0"/>
              <a:t>f. </a:t>
            </a:r>
            <a:r>
              <a:rPr lang="en-US" sz="4800" dirty="0"/>
              <a:t>The use of government funded media platforms, or the 	official page/s of government instrumentalities to live stream campaign activities of the incumbent, his/her 	political party, or candidates;</a:t>
            </a:r>
            <a:endParaRPr lang="en-US" sz="4800" u="sng" dirty="0"/>
          </a:p>
        </p:txBody>
      </p:sp>
      <p:pic>
        <p:nvPicPr>
          <p:cNvPr id="4" name="Picture 3">
            <a:extLst>
              <a:ext uri="{FF2B5EF4-FFF2-40B4-BE49-F238E27FC236}">
                <a16:creationId xmlns:a16="http://schemas.microsoft.com/office/drawing/2014/main" id="{D0584C17-D5A7-C6A3-197C-D54F47F98F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844436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2409423E-9712-12E8-C9E6-5E8D341EF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0CED0-D4CD-BC90-D6B1-A761DAFEB393}"/>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84F1F6FD-E8E4-70D6-00B5-832C0BA36923}"/>
              </a:ext>
            </a:extLst>
          </p:cNvPr>
          <p:cNvSpPr>
            <a:spLocks noGrp="1"/>
          </p:cNvSpPr>
          <p:nvPr>
            <p:ph idx="1"/>
          </p:nvPr>
        </p:nvSpPr>
        <p:spPr>
          <a:xfrm>
            <a:off x="838200" y="1825625"/>
            <a:ext cx="9985513" cy="4789184"/>
          </a:xfrm>
        </p:spPr>
        <p:txBody>
          <a:bodyPr>
            <a:normAutofit fontScale="92500" lnSpcReduction="20000"/>
          </a:bodyPr>
          <a:lstStyle/>
          <a:p>
            <a:pPr marL="0" indent="0" algn="just">
              <a:lnSpc>
                <a:spcPct val="120000"/>
              </a:lnSpc>
              <a:buNone/>
            </a:pPr>
            <a:r>
              <a:rPr lang="en-US" sz="4400" b="1" dirty="0"/>
              <a:t>g. </a:t>
            </a:r>
            <a:r>
              <a:rPr lang="en-US" sz="4400" dirty="0"/>
              <a:t>The use of programs, activities, projects, which are 	government funded as a platform to display the 	corresponding signage, name/ visage, appearance, logo, signature or other analogous image or promote the candidacy of any public official, whether elected or 	appointed;</a:t>
            </a:r>
            <a:endParaRPr lang="en-US" sz="4400" u="sng" dirty="0"/>
          </a:p>
        </p:txBody>
      </p:sp>
      <p:pic>
        <p:nvPicPr>
          <p:cNvPr id="4" name="Picture 3">
            <a:extLst>
              <a:ext uri="{FF2B5EF4-FFF2-40B4-BE49-F238E27FC236}">
                <a16:creationId xmlns:a16="http://schemas.microsoft.com/office/drawing/2014/main" id="{38E32C98-1120-C728-45BE-9E384DA30E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2065654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D3C4B3AB-7E5B-8A19-ACF8-ED24FA4827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21CC7-20E2-8D44-1483-33C3ABA3CA51}"/>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CB76B485-0ABB-B9AA-BA51-A12EEAD58099}"/>
              </a:ext>
            </a:extLst>
          </p:cNvPr>
          <p:cNvSpPr>
            <a:spLocks noGrp="1"/>
          </p:cNvSpPr>
          <p:nvPr>
            <p:ph idx="1"/>
          </p:nvPr>
        </p:nvSpPr>
        <p:spPr>
          <a:xfrm>
            <a:off x="838200" y="1825625"/>
            <a:ext cx="9985513" cy="4789184"/>
          </a:xfrm>
        </p:spPr>
        <p:txBody>
          <a:bodyPr>
            <a:normAutofit fontScale="92500" lnSpcReduction="20000"/>
          </a:bodyPr>
          <a:lstStyle/>
          <a:p>
            <a:pPr marL="0" indent="0" algn="just">
              <a:lnSpc>
                <a:spcPct val="120000"/>
              </a:lnSpc>
              <a:buNone/>
            </a:pPr>
            <a:r>
              <a:rPr lang="en-US" sz="4400" b="1" dirty="0"/>
              <a:t>g. </a:t>
            </a:r>
            <a:r>
              <a:rPr lang="en-US" sz="4400" dirty="0"/>
              <a:t>The use of programs, activities, projects, which are 	government funded as a platform to display the 	corresponding signage, name/ visage, appearance, logo, signature or other analogous image or promote the candidacy of any public official, whether elected or 	appointed;</a:t>
            </a:r>
            <a:endParaRPr lang="en-US" sz="4400" u="sng" dirty="0"/>
          </a:p>
        </p:txBody>
      </p:sp>
      <p:pic>
        <p:nvPicPr>
          <p:cNvPr id="4" name="Picture 3">
            <a:extLst>
              <a:ext uri="{FF2B5EF4-FFF2-40B4-BE49-F238E27FC236}">
                <a16:creationId xmlns:a16="http://schemas.microsoft.com/office/drawing/2014/main" id="{4E6A22AC-407E-E22E-D623-C9549F1F50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1065970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035483F5-35DE-B7BD-7AF4-E8177B300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2C1C7-A534-06D4-877D-597E4429C687}"/>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2720AB64-970A-851A-5335-A8598EBFF601}"/>
              </a:ext>
            </a:extLst>
          </p:cNvPr>
          <p:cNvSpPr>
            <a:spLocks noGrp="1"/>
          </p:cNvSpPr>
          <p:nvPr>
            <p:ph idx="1"/>
          </p:nvPr>
        </p:nvSpPr>
        <p:spPr>
          <a:xfrm>
            <a:off x="838200" y="1825625"/>
            <a:ext cx="9985513" cy="4789184"/>
          </a:xfrm>
        </p:spPr>
        <p:txBody>
          <a:bodyPr>
            <a:normAutofit lnSpcReduction="10000"/>
          </a:bodyPr>
          <a:lstStyle/>
          <a:p>
            <a:pPr marL="0" indent="0" algn="just">
              <a:lnSpc>
                <a:spcPct val="120000"/>
              </a:lnSpc>
              <a:buNone/>
            </a:pPr>
            <a:r>
              <a:rPr lang="en-US" sz="4000" b="1" dirty="0"/>
              <a:t>h. </a:t>
            </a:r>
            <a:r>
              <a:rPr lang="en-US" sz="4000" dirty="0"/>
              <a:t>The sudden and unjustified revocation during the campaign period, of existing scholarships and other government grants to qualified beneficiaries, or the 	undue refusal to include qualified individuals in legitimate programs of the government such as but not limited to scholarships,4Ps;</a:t>
            </a:r>
            <a:endParaRPr lang="en-US" sz="4000" u="sng" dirty="0"/>
          </a:p>
        </p:txBody>
      </p:sp>
      <p:pic>
        <p:nvPicPr>
          <p:cNvPr id="4" name="Picture 3">
            <a:extLst>
              <a:ext uri="{FF2B5EF4-FFF2-40B4-BE49-F238E27FC236}">
                <a16:creationId xmlns:a16="http://schemas.microsoft.com/office/drawing/2014/main" id="{E14459E7-F694-13C3-5344-59D92C6B4C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3010066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5AB0CCAE-3770-3FC5-0A73-AA4CE26D4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506B6-9F2C-22F4-7D46-9AA3FFEEF524}"/>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08DFAD08-0D2F-44B7-8421-329FFB54C4C7}"/>
              </a:ext>
            </a:extLst>
          </p:cNvPr>
          <p:cNvSpPr>
            <a:spLocks noGrp="1"/>
          </p:cNvSpPr>
          <p:nvPr>
            <p:ph idx="1"/>
          </p:nvPr>
        </p:nvSpPr>
        <p:spPr>
          <a:xfrm>
            <a:off x="838200" y="1825625"/>
            <a:ext cx="9985513" cy="4789184"/>
          </a:xfrm>
        </p:spPr>
        <p:txBody>
          <a:bodyPr>
            <a:normAutofit fontScale="92500"/>
          </a:bodyPr>
          <a:lstStyle/>
          <a:p>
            <a:pPr marL="0" indent="0" algn="just">
              <a:lnSpc>
                <a:spcPct val="120000"/>
              </a:lnSpc>
              <a:buNone/>
            </a:pPr>
            <a:r>
              <a:rPr lang="en-US" sz="4800" b="1" dirty="0"/>
              <a:t>i. </a:t>
            </a:r>
            <a:r>
              <a:rPr lang="en-US" sz="4800" dirty="0"/>
              <a:t>The sudden influx of hiring of Job Order and Contract of Services workers and their conduct of partisan political activities by campaigning for or against a candidate, during official working hours;</a:t>
            </a:r>
            <a:endParaRPr lang="en-US" sz="4800" u="sng" dirty="0"/>
          </a:p>
        </p:txBody>
      </p:sp>
      <p:pic>
        <p:nvPicPr>
          <p:cNvPr id="4" name="Picture 3">
            <a:extLst>
              <a:ext uri="{FF2B5EF4-FFF2-40B4-BE49-F238E27FC236}">
                <a16:creationId xmlns:a16="http://schemas.microsoft.com/office/drawing/2014/main" id="{0A161329-355A-0C8E-1190-0341B3ECA05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4045308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336B1D40-C91B-172C-769C-955C3796C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A437B-0BD4-D079-FBDA-7DED7C2AAAD8}"/>
              </a:ext>
            </a:extLst>
          </p:cNvPr>
          <p:cNvSpPr>
            <a:spLocks noGrp="1"/>
          </p:cNvSpPr>
          <p:nvPr>
            <p:ph type="title"/>
          </p:nvPr>
        </p:nvSpPr>
        <p:spPr/>
        <p:txBody>
          <a:bodyPr>
            <a:noAutofit/>
          </a:bodyPr>
          <a:lstStyle/>
          <a:p>
            <a:r>
              <a:rPr lang="en-US" sz="5400" b="1" dirty="0"/>
              <a:t>PRESUMED ACTS CONSTITUTING ASR </a:t>
            </a:r>
            <a:endParaRPr lang="en-PH" sz="5400" dirty="0"/>
          </a:p>
        </p:txBody>
      </p:sp>
      <p:sp>
        <p:nvSpPr>
          <p:cNvPr id="3" name="Content Placeholder 2">
            <a:extLst>
              <a:ext uri="{FF2B5EF4-FFF2-40B4-BE49-F238E27FC236}">
                <a16:creationId xmlns:a16="http://schemas.microsoft.com/office/drawing/2014/main" id="{D6A185CB-FCA5-EEAD-7E9D-8934F2D26954}"/>
              </a:ext>
            </a:extLst>
          </p:cNvPr>
          <p:cNvSpPr>
            <a:spLocks noGrp="1"/>
          </p:cNvSpPr>
          <p:nvPr>
            <p:ph idx="1"/>
          </p:nvPr>
        </p:nvSpPr>
        <p:spPr>
          <a:xfrm>
            <a:off x="838200" y="1825625"/>
            <a:ext cx="9985513" cy="4789184"/>
          </a:xfrm>
        </p:spPr>
        <p:txBody>
          <a:bodyPr>
            <a:normAutofit fontScale="92500" lnSpcReduction="10000"/>
          </a:bodyPr>
          <a:lstStyle/>
          <a:p>
            <a:pPr marL="0" indent="0" algn="just">
              <a:lnSpc>
                <a:spcPct val="120000"/>
              </a:lnSpc>
              <a:buNone/>
            </a:pPr>
            <a:r>
              <a:rPr lang="en-US" sz="4800" b="1" dirty="0"/>
              <a:t>j. </a:t>
            </a:r>
            <a:r>
              <a:rPr lang="en-US" sz="4800" dirty="0"/>
              <a:t>Such other analogous circumstances.</a:t>
            </a:r>
            <a:br>
              <a:rPr lang="en-US" sz="4800" dirty="0"/>
            </a:br>
            <a:br>
              <a:rPr lang="en-US" sz="4800" dirty="0"/>
            </a:br>
            <a:r>
              <a:rPr lang="en-US" sz="4800" dirty="0"/>
              <a:t>These presumptions shall apply to the spouse and relative/s within the second civil degree of consanguinity or affinity of any incumbent candidate.</a:t>
            </a:r>
            <a:endParaRPr lang="en-US" sz="4800" u="sng" dirty="0"/>
          </a:p>
        </p:txBody>
      </p:sp>
      <p:pic>
        <p:nvPicPr>
          <p:cNvPr id="4" name="Picture 3">
            <a:extLst>
              <a:ext uri="{FF2B5EF4-FFF2-40B4-BE49-F238E27FC236}">
                <a16:creationId xmlns:a16="http://schemas.microsoft.com/office/drawing/2014/main" id="{7BBAE207-C8B6-9CAB-A134-A8C4EEDE7A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
                    </a14:imgEffect>
                    <a14:imgEffect>
                      <a14:brightnessContrast bright="-12000" contrast="-36000"/>
                    </a14:imgEffect>
                  </a14:imgLayer>
                </a14:imgProps>
              </a:ext>
              <a:ext uri="{28A0092B-C50C-407E-A947-70E740481C1C}">
                <a14:useLocalDpi xmlns:a14="http://schemas.microsoft.com/office/drawing/2010/main" val="0"/>
              </a:ext>
            </a:extLst>
          </a:blip>
          <a:srcRect l="90465" t="13914" r="1281" b="2869"/>
          <a:stretch/>
        </p:blipFill>
        <p:spPr>
          <a:xfrm>
            <a:off x="11172496" y="0"/>
            <a:ext cx="1019503" cy="6858000"/>
          </a:xfrm>
          <a:prstGeom prst="rect">
            <a:avLst/>
          </a:prstGeom>
        </p:spPr>
      </p:pic>
    </p:spTree>
    <p:extLst>
      <p:ext uri="{BB962C8B-B14F-4D97-AF65-F5344CB8AC3E}">
        <p14:creationId xmlns:p14="http://schemas.microsoft.com/office/powerpoint/2010/main" val="439056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3143D-6465-1F4E-E6CB-5FB6425A4C1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65CA20-EBFA-7369-C5F3-0E5E5611BD0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7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A676BCF-EE9E-9219-1756-766BBF06D5AF}"/>
              </a:ext>
            </a:extLst>
          </p:cNvPr>
          <p:cNvSpPr/>
          <p:nvPr/>
        </p:nvSpPr>
        <p:spPr>
          <a:xfrm>
            <a:off x="1060384" y="616226"/>
            <a:ext cx="10226942" cy="5546928"/>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A7C6C511-14C5-7C4E-862D-4AD249ACD931}"/>
              </a:ext>
            </a:extLst>
          </p:cNvPr>
          <p:cNvSpPr>
            <a:spLocks noGrp="1"/>
          </p:cNvSpPr>
          <p:nvPr>
            <p:ph type="ctrTitle"/>
          </p:nvPr>
        </p:nvSpPr>
        <p:spPr>
          <a:xfrm>
            <a:off x="982527" y="1371600"/>
            <a:ext cx="10382655" cy="3205876"/>
          </a:xfrm>
        </p:spPr>
        <p:txBody>
          <a:bodyPr>
            <a:noAutofit/>
          </a:bodyPr>
          <a:lstStyle/>
          <a:p>
            <a:br>
              <a:rPr lang="en-US" b="1" spc="-300" dirty="0">
                <a:latin typeface="Helvetica" pitchFamily="2" charset="0"/>
              </a:rPr>
            </a:br>
            <a:br>
              <a:rPr lang="en-US" b="1" spc="-300" dirty="0">
                <a:latin typeface="Helvetica" pitchFamily="2" charset="0"/>
              </a:rPr>
            </a:br>
            <a:br>
              <a:rPr lang="en-US" b="1" spc="-300" dirty="0">
                <a:latin typeface="Helvetica" pitchFamily="2" charset="0"/>
              </a:rPr>
            </a:br>
            <a:br>
              <a:rPr lang="en-US" b="1" spc="-300" dirty="0">
                <a:latin typeface="Helvetica" pitchFamily="2" charset="0"/>
              </a:rPr>
            </a:br>
            <a:br>
              <a:rPr lang="en-US" b="1" spc="-300" dirty="0">
                <a:latin typeface="Helvetica" pitchFamily="2" charset="0"/>
              </a:rPr>
            </a:br>
            <a:r>
              <a:rPr lang="en-PH" sz="4800" b="1" dirty="0"/>
              <a:t>RESOLUTION NO. 11059</a:t>
            </a:r>
            <a:br>
              <a:rPr lang="en-PH" sz="4800" b="1" dirty="0"/>
            </a:br>
            <a:br>
              <a:rPr lang="en-PH" sz="1800" dirty="0"/>
            </a:br>
            <a:r>
              <a:rPr lang="en-US" sz="3600" dirty="0"/>
              <a:t>IN THE MATTER OF THE PROHIBITION AGAINST APPOINTMENT OR HIRING OF NEW EMPLOYEES, CREATION OF NEW POSITIONS, PROMOTION OR GIVING OF SALARY INCREASES; REMUNERATION OR PRIVILEGES; TRANSFER OR DETAIL OF CIVIL SERVICE EMPLOYEES, ETC.</a:t>
            </a:r>
            <a:endParaRPr lang="en-PH" spc="-300" dirty="0">
              <a:latin typeface="Helvetica" pitchFamily="2" charset="0"/>
            </a:endParaRPr>
          </a:p>
        </p:txBody>
      </p:sp>
    </p:spTree>
    <p:extLst>
      <p:ext uri="{BB962C8B-B14F-4D97-AF65-F5344CB8AC3E}">
        <p14:creationId xmlns:p14="http://schemas.microsoft.com/office/powerpoint/2010/main" val="2652179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0D922394-CBA2-3381-5C2E-E09F4A666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CD1FD-227B-07A5-56B3-1C9B408F0D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6000"/>
                    </a14:imgEffect>
                    <a14:imgEffect>
                      <a14:brightnessContrast bright="-12000" contrast="-36000"/>
                    </a14:imgEffect>
                  </a14:imgLayer>
                </a14:imgProps>
              </a:ext>
              <a:ext uri="{28A0092B-C50C-407E-A947-70E740481C1C}">
                <a14:useLocalDpi xmlns:a14="http://schemas.microsoft.com/office/drawing/2010/main" val="0"/>
              </a:ext>
            </a:extLst>
          </a:blip>
          <a:srcRect l="-639" t="13914" r="1281" b="2869"/>
          <a:stretch/>
        </p:blipFill>
        <p:spPr>
          <a:xfrm>
            <a:off x="-79272" y="0"/>
            <a:ext cx="12271272" cy="6858000"/>
          </a:xfrm>
          <a:prstGeom prst="rect">
            <a:avLst/>
          </a:prstGeom>
        </p:spPr>
      </p:pic>
      <p:sp>
        <p:nvSpPr>
          <p:cNvPr id="4" name="Rectangle 3">
            <a:extLst>
              <a:ext uri="{FF2B5EF4-FFF2-40B4-BE49-F238E27FC236}">
                <a16:creationId xmlns:a16="http://schemas.microsoft.com/office/drawing/2014/main" id="{D0729DAB-CB85-F9D0-79CF-536CB68C5634}"/>
              </a:ext>
            </a:extLst>
          </p:cNvPr>
          <p:cNvSpPr/>
          <p:nvPr/>
        </p:nvSpPr>
        <p:spPr>
          <a:xfrm>
            <a:off x="1060383" y="1653702"/>
            <a:ext cx="10226942" cy="3210127"/>
          </a:xfrm>
          <a:prstGeom prst="rect">
            <a:avLst/>
          </a:prstGeom>
          <a:solidFill>
            <a:srgbClr val="FBE3D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itle 1">
            <a:extLst>
              <a:ext uri="{FF2B5EF4-FFF2-40B4-BE49-F238E27FC236}">
                <a16:creationId xmlns:a16="http://schemas.microsoft.com/office/drawing/2014/main" id="{8CB73A71-B41E-2C4F-7C05-C967E5DE6EBD}"/>
              </a:ext>
            </a:extLst>
          </p:cNvPr>
          <p:cNvSpPr>
            <a:spLocks noGrp="1"/>
          </p:cNvSpPr>
          <p:nvPr>
            <p:ph type="ctrTitle"/>
          </p:nvPr>
        </p:nvSpPr>
        <p:spPr>
          <a:xfrm>
            <a:off x="982526" y="2224990"/>
            <a:ext cx="10382655" cy="2067550"/>
          </a:xfrm>
        </p:spPr>
        <p:txBody>
          <a:bodyPr>
            <a:noAutofit/>
          </a:bodyPr>
          <a:lstStyle/>
          <a:p>
            <a:r>
              <a:rPr lang="en-US" sz="5400" b="1" spc="-150" dirty="0">
                <a:latin typeface="Helvetica" pitchFamily="2" charset="0"/>
              </a:rPr>
              <a:t>END OF PRESENTATION</a:t>
            </a:r>
            <a:br>
              <a:rPr lang="en-PH" sz="1600" b="1" spc="-150" dirty="0">
                <a:latin typeface="Helvetica" pitchFamily="2" charset="0"/>
              </a:rPr>
            </a:br>
            <a:r>
              <a:rPr lang="en-US" sz="8800" dirty="0"/>
              <a:t>THANK YOU!</a:t>
            </a:r>
            <a:endParaRPr lang="en-PH" sz="5600" dirty="0"/>
          </a:p>
        </p:txBody>
      </p:sp>
    </p:spTree>
    <p:extLst>
      <p:ext uri="{BB962C8B-B14F-4D97-AF65-F5344CB8AC3E}">
        <p14:creationId xmlns:p14="http://schemas.microsoft.com/office/powerpoint/2010/main" val="357606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E06C91B4-35FB-12A4-05D4-2C11E49D2C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3AAF4-8C44-2598-6D3B-AC3A41BF4029}"/>
              </a:ext>
            </a:extLst>
          </p:cNvPr>
          <p:cNvSpPr>
            <a:spLocks noGrp="1"/>
          </p:cNvSpPr>
          <p:nvPr>
            <p:ph idx="1"/>
          </p:nvPr>
        </p:nvSpPr>
        <p:spPr>
          <a:xfrm>
            <a:off x="867382" y="687488"/>
            <a:ext cx="11109270" cy="5732767"/>
          </a:xfrm>
        </p:spPr>
        <p:txBody>
          <a:bodyPr>
            <a:normAutofit/>
          </a:bodyPr>
          <a:lstStyle/>
          <a:p>
            <a:pPr marL="457200" lvl="1" indent="0" algn="just">
              <a:buNone/>
            </a:pPr>
            <a:r>
              <a:rPr lang="en-US" sz="4400" u="sng" dirty="0">
                <a:solidFill>
                  <a:srgbClr val="C00000"/>
                </a:solidFill>
              </a:rPr>
              <a:t>January 12, 2025 (Sunday) to June 11, 2025 (Wednesday)</a:t>
            </a:r>
          </a:p>
          <a:p>
            <a:pPr marL="457200" lvl="1" indent="0" algn="just">
              <a:buNone/>
            </a:pPr>
            <a:endParaRPr lang="en-US" sz="4400" dirty="0"/>
          </a:p>
          <a:p>
            <a:pPr marL="457200" lvl="1" indent="0" algn="just">
              <a:buNone/>
            </a:pPr>
            <a:r>
              <a:rPr lang="en-US" sz="4400" dirty="0"/>
              <a:t>Ban on transfer or detail of any officer or employee in the civil service, including public school teachers, personnel of the Philippine National Police (PNP) and civilian employees of the Armed Forces of the Philippines (AFP).</a:t>
            </a:r>
          </a:p>
        </p:txBody>
      </p:sp>
      <p:pic>
        <p:nvPicPr>
          <p:cNvPr id="2" name="Picture 1">
            <a:extLst>
              <a:ext uri="{FF2B5EF4-FFF2-40B4-BE49-F238E27FC236}">
                <a16:creationId xmlns:a16="http://schemas.microsoft.com/office/drawing/2014/main" id="{12431DEC-62C7-FA2F-7C7A-17D61BB59B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7000"/>
                    </a14:imgEffect>
                  </a14:imgLayer>
                </a14:imgProps>
              </a:ext>
              <a:ext uri="{28A0092B-C50C-407E-A947-70E740481C1C}">
                <a14:useLocalDpi xmlns:a14="http://schemas.microsoft.com/office/drawing/2010/main" val="0"/>
              </a:ext>
            </a:extLst>
          </a:blip>
          <a:srcRect r="92886"/>
          <a:stretch/>
        </p:blipFill>
        <p:spPr>
          <a:xfrm>
            <a:off x="0" y="0"/>
            <a:ext cx="867382" cy="6858000"/>
          </a:xfrm>
          <a:prstGeom prst="rect">
            <a:avLst/>
          </a:prstGeom>
        </p:spPr>
      </p:pic>
    </p:spTree>
    <p:extLst>
      <p:ext uri="{BB962C8B-B14F-4D97-AF65-F5344CB8AC3E}">
        <p14:creationId xmlns:p14="http://schemas.microsoft.com/office/powerpoint/2010/main" val="1271265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E3D6"/>
        </a:solidFill>
        <a:effectLst/>
      </p:bgPr>
    </p:bg>
    <p:spTree>
      <p:nvGrpSpPr>
        <p:cNvPr id="1" name="">
          <a:extLst>
            <a:ext uri="{FF2B5EF4-FFF2-40B4-BE49-F238E27FC236}">
              <a16:creationId xmlns:a16="http://schemas.microsoft.com/office/drawing/2014/main" id="{3E50C8F8-E0EA-96F2-8D79-AA8BC3CA18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634EC4-DB5F-95F9-2D25-C7943BC9C926}"/>
              </a:ext>
            </a:extLst>
          </p:cNvPr>
          <p:cNvSpPr>
            <a:spLocks noGrp="1"/>
          </p:cNvSpPr>
          <p:nvPr>
            <p:ph idx="1"/>
          </p:nvPr>
        </p:nvSpPr>
        <p:spPr>
          <a:xfrm>
            <a:off x="867382" y="687488"/>
            <a:ext cx="11109270" cy="5732767"/>
          </a:xfrm>
        </p:spPr>
        <p:txBody>
          <a:bodyPr>
            <a:normAutofit/>
          </a:bodyPr>
          <a:lstStyle/>
          <a:p>
            <a:pPr marL="457200" lvl="1" indent="0" algn="just">
              <a:buNone/>
            </a:pPr>
            <a:r>
              <a:rPr lang="en-US" sz="4400" u="sng" dirty="0">
                <a:solidFill>
                  <a:srgbClr val="C00000"/>
                </a:solidFill>
              </a:rPr>
              <a:t>From March 28, 2025 (Friday) until May 11, 2025 (Sunday)</a:t>
            </a:r>
          </a:p>
          <a:p>
            <a:pPr lvl="1" algn="just"/>
            <a:endParaRPr lang="en-US" sz="4400" dirty="0"/>
          </a:p>
          <a:p>
            <a:pPr marL="457200" lvl="1" indent="0" algn="just">
              <a:buNone/>
            </a:pPr>
            <a:r>
              <a:rPr lang="en-US" sz="4400" dirty="0"/>
              <a:t>Ban on Appointment or Hiring of New Employees or Creation of New Position</a:t>
            </a:r>
          </a:p>
          <a:p>
            <a:pPr marL="457200" lvl="1" indent="0" algn="just">
              <a:buNone/>
            </a:pPr>
            <a:endParaRPr lang="en-US" sz="3600" dirty="0"/>
          </a:p>
          <a:p>
            <a:pPr marL="457200" lvl="1" indent="0" algn="just">
              <a:buNone/>
            </a:pPr>
            <a:endParaRPr lang="en-US" sz="3600" dirty="0"/>
          </a:p>
        </p:txBody>
      </p:sp>
      <p:pic>
        <p:nvPicPr>
          <p:cNvPr id="2" name="Picture 1">
            <a:extLst>
              <a:ext uri="{FF2B5EF4-FFF2-40B4-BE49-F238E27FC236}">
                <a16:creationId xmlns:a16="http://schemas.microsoft.com/office/drawing/2014/main" id="{532A8C69-AA92-7002-2B22-AD3D51F1F2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7000"/>
                    </a14:imgEffect>
                  </a14:imgLayer>
                </a14:imgProps>
              </a:ext>
              <a:ext uri="{28A0092B-C50C-407E-A947-70E740481C1C}">
                <a14:useLocalDpi xmlns:a14="http://schemas.microsoft.com/office/drawing/2010/main" val="0"/>
              </a:ext>
            </a:extLst>
          </a:blip>
          <a:srcRect r="92886"/>
          <a:stretch/>
        </p:blipFill>
        <p:spPr>
          <a:xfrm>
            <a:off x="0" y="0"/>
            <a:ext cx="867382" cy="6858000"/>
          </a:xfrm>
          <a:prstGeom prst="rect">
            <a:avLst/>
          </a:prstGeom>
        </p:spPr>
      </p:pic>
    </p:spTree>
    <p:extLst>
      <p:ext uri="{BB962C8B-B14F-4D97-AF65-F5344CB8AC3E}">
        <p14:creationId xmlns:p14="http://schemas.microsoft.com/office/powerpoint/2010/main" val="23286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1115</TotalTime>
  <Words>3484</Words>
  <Application>Microsoft Office PowerPoint</Application>
  <PresentationFormat>Widescreen</PresentationFormat>
  <Paragraphs>189</Paragraphs>
  <Slides>70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Aptos</vt:lpstr>
      <vt:lpstr>Aptos Display</vt:lpstr>
      <vt:lpstr>Arial</vt:lpstr>
      <vt:lpstr>Helvetica</vt:lpstr>
      <vt:lpstr>Office Theme</vt:lpstr>
      <vt:lpstr>CALENDAR OF ACTIVITIES, RULES AND REGULATIONS ON THE PROHIBITION AGAINST RELEASE, DISBURSEMENT OR EXPENDITURE OF PUBLIC FUNDS</vt:lpstr>
      <vt:lpstr>CALENDAR OF ACTIVITES</vt:lpstr>
      <vt:lpstr>CALENDAR OF ACTIVITES</vt:lpstr>
      <vt:lpstr>CALENDAR OF ACTIVITES</vt:lpstr>
      <vt:lpstr>CALENDAR OF ACTIVITES</vt:lpstr>
      <vt:lpstr>Holy Week Schedule</vt:lpstr>
      <vt:lpstr>     RESOLUTION NO. 11059  IN THE MATTER OF THE PROHIBITION AGAINST APPOINTMENT OR HIRING OF NEW EMPLOYEES, CREATION OF NEW POSITIONS, PROMOTION OR GIVING OF SALARY INCREASES; REMUNERATION OR PRIVILEGES; TRANSFER OR DETAIL OF CIVIL SERVICE EMPLOYEES, ETC.</vt:lpstr>
      <vt:lpstr>PowerPoint Presentation</vt:lpstr>
      <vt:lpstr>PowerPoint Presentation</vt:lpstr>
      <vt:lpstr>PowerPoint Presentation</vt:lpstr>
      <vt:lpstr>     RESOLUTION NO. 11060 as amended  RULES AND REGULATIONS ON THE PROHIBITION AGAINST THE RELEASE, DISBURSEMENT, OR EXPENDITURE OF PUBLIC FUNDS FOR SOCIAL SERVICES AND HOUSING-RELATED PROJECTS, AND ISSUANCE OF TREASURY WARRANTS AND SIMILAR DEVICES</vt:lpstr>
      <vt:lpstr>Prohibition on Release of Public Funds:</vt:lpstr>
      <vt:lpstr>RULE II PROHIBITIONS AGAINST THE RELEASE DISBURSEMENT OR EXPENDITURE OF PUBLIC FUNDS AND ISSUANCE OF TREASURY WARRANTS AND SIMILAR DEVICES</vt:lpstr>
      <vt:lpstr>PowerPoint Presentation</vt:lpstr>
      <vt:lpstr>Rule II, ComRes No. 11060, as amended by ComRes No. 11113 and ComRes No. 11104</vt:lpstr>
      <vt:lpstr>PowerPoint Presentation</vt:lpstr>
      <vt:lpstr>PowerPoint Presentation</vt:lpstr>
      <vt:lpstr>RULE III EXCEPTIONS</vt:lpstr>
      <vt:lpstr>Those not needing an exemption</vt:lpstr>
      <vt:lpstr>Condition in case of Calamities or Disasters</vt:lpstr>
      <vt:lpstr>Those not needing an exemption</vt:lpstr>
      <vt:lpstr>Those not needing an exemption</vt:lpstr>
      <vt:lpstr>EXCEPTIONS</vt:lpstr>
      <vt:lpstr>The Following Conditions:</vt:lpstr>
      <vt:lpstr>The Following Conditions:</vt:lpstr>
      <vt:lpstr>The Following Conditions:</vt:lpstr>
      <vt:lpstr>The Following Conditions:</vt:lpstr>
      <vt:lpstr>The Following Conditions:</vt:lpstr>
      <vt:lpstr>     RESOLUTION NO. 11078 RULES AND REGULATIONS ON THE PROHIBITION AGAINST THE RELEASE, DISBURSEMENT, OR EXPENDITURE OF PUBLIC FUNDS, CONSTRUCTION OF PUBLIC WORKS, DELIVERY OF MATERIALS FOR PUBLIC WORKS, ISSUANCE OF TREASURY WARRANTS AND SIMILAR DEVICES</vt:lpstr>
      <vt:lpstr>RULE I  PUBLIC WORKS BAN</vt:lpstr>
      <vt:lpstr>PUBLIC WORKS BAN</vt:lpstr>
      <vt:lpstr>PUBLIC WORKS DEFINED</vt:lpstr>
      <vt:lpstr>PUBLIC WORKS BAN</vt:lpstr>
      <vt:lpstr>Except the following:</vt:lpstr>
      <vt:lpstr>PowerPoint Presentation</vt:lpstr>
      <vt:lpstr>PowerPoint Presentation</vt:lpstr>
      <vt:lpstr>PowerPoint Presentation</vt:lpstr>
      <vt:lpstr>PowerPoint Presentation</vt:lpstr>
      <vt:lpstr>PowerPoint Presentation</vt:lpstr>
      <vt:lpstr>PUBLIC WORKS BAN</vt:lpstr>
      <vt:lpstr>No Person Shall:</vt:lpstr>
      <vt:lpstr>RULE II NOT COVERED BY THE BAN</vt:lpstr>
      <vt:lpstr>NOT COVERED BY THE BAN</vt:lpstr>
      <vt:lpstr>NOT COVERED BY THE BAN</vt:lpstr>
      <vt:lpstr>The Following Conditions:</vt:lpstr>
      <vt:lpstr>The Following Conditions:</vt:lpstr>
      <vt:lpstr>The Following Conditions:</vt:lpstr>
      <vt:lpstr>The Following Conditions:</vt:lpstr>
      <vt:lpstr>The Following Conditions:</vt:lpstr>
      <vt:lpstr>NOT COVERED BY THE BAN</vt:lpstr>
      <vt:lpstr>RULE III – Certificate of Exception</vt:lpstr>
      <vt:lpstr>RULE III – Certificate of Exception</vt:lpstr>
      <vt:lpstr>PowerPoint Presentation</vt:lpstr>
      <vt:lpstr>RESOLUTION NO. 11104  IN THE MATTER OF EXPANDING THE POWERS AND FUNCTIONS OF THE COMMITTEE ON KONTRA BIGAY AND TO INTEGRATE GUIDELINES AGAINST ABUSE OF STATE RESOURCES IN THE CONDUCT OF ELECTIONS</vt:lpstr>
      <vt:lpstr>ARTICLE III ACTS CONSTITUTING ABUSE OF STATE RESOURCES</vt:lpstr>
      <vt:lpstr>ACTS CONSTITUTING ABUSE OF STATE RESOURCES</vt:lpstr>
      <vt:lpstr>ARTICLE III – ACTS CONSTITUTING ABUSE OF STATE RESOURCES</vt:lpstr>
      <vt:lpstr>ACTS CONSTITUTING ABUSE OF STATE RESOURCES</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PRESUMED ACTS CONSTITUTING ASR </vt:lpstr>
      <vt:lpstr>END OF PRESENTATION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Fernandez</dc:creator>
  <cp:lastModifiedBy>COMELEC_Jan Christian Babiera</cp:lastModifiedBy>
  <cp:revision>81</cp:revision>
  <dcterms:created xsi:type="dcterms:W3CDTF">2025-01-22T06:06:47Z</dcterms:created>
  <dcterms:modified xsi:type="dcterms:W3CDTF">2025-02-25T10:42:30Z</dcterms:modified>
</cp:coreProperties>
</file>